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7" r:id="rId3"/>
    <p:sldId id="268" r:id="rId4"/>
    <p:sldId id="269" r:id="rId5"/>
    <p:sldId id="277" r:id="rId6"/>
    <p:sldId id="270" r:id="rId7"/>
    <p:sldId id="272" r:id="rId8"/>
    <p:sldId id="278" r:id="rId9"/>
    <p:sldId id="273" r:id="rId10"/>
    <p:sldId id="279" r:id="rId11"/>
    <p:sldId id="271" r:id="rId12"/>
    <p:sldId id="274" r:id="rId13"/>
    <p:sldId id="275" r:id="rId14"/>
    <p:sldId id="280" r:id="rId15"/>
    <p:sldId id="276" r:id="rId16"/>
    <p:sldId id="281" r:id="rId17"/>
    <p:sldId id="282"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D3E6C8E-62C0-43D2-816B-AB2C840CD21D}" type="datetimeFigureOut">
              <a:rPr lang="en-US" smtClean="0"/>
              <a:t>7/3/2020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F511166-8227-47A4-B015-DCE04526ABF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1">
                <a:solidFill>
                  <a:srgbClr val="D9D9D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1">
                <a:solidFill>
                  <a:srgbClr val="006FC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1">
                <a:solidFill>
                  <a:srgbClr val="D9D9D9"/>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1">
                <a:solidFill>
                  <a:srgbClr val="D9D9D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67944" y="1908468"/>
            <a:ext cx="8008111" cy="2367279"/>
          </a:xfrm>
          <a:prstGeom prst="rect">
            <a:avLst/>
          </a:prstGeom>
        </p:spPr>
        <p:txBody>
          <a:bodyPr wrap="square" lIns="0" tIns="0" rIns="0" bIns="0">
            <a:spAutoFit/>
          </a:bodyPr>
          <a:lstStyle>
            <a:lvl1pPr>
              <a:defRPr sz="3200" b="0" i="1">
                <a:solidFill>
                  <a:srgbClr val="D9D9D9"/>
                </a:solidFill>
                <a:latin typeface="Arial"/>
                <a:cs typeface="Arial"/>
              </a:defRPr>
            </a:lvl1pPr>
          </a:lstStyle>
          <a:p>
            <a:endParaRPr/>
          </a:p>
        </p:txBody>
      </p:sp>
      <p:sp>
        <p:nvSpPr>
          <p:cNvPr id="3" name="Holder 3"/>
          <p:cNvSpPr>
            <a:spLocks noGrp="1"/>
          </p:cNvSpPr>
          <p:nvPr>
            <p:ph type="body" idx="1"/>
          </p:nvPr>
        </p:nvSpPr>
        <p:spPr>
          <a:xfrm>
            <a:off x="482980" y="2801594"/>
            <a:ext cx="8178038" cy="1781810"/>
          </a:xfrm>
          <a:prstGeom prst="rect">
            <a:avLst/>
          </a:prstGeom>
        </p:spPr>
        <p:txBody>
          <a:bodyPr wrap="square" lIns="0" tIns="0" rIns="0" bIns="0">
            <a:spAutoFit/>
          </a:bodyPr>
          <a:lstStyle>
            <a:lvl1pPr>
              <a:defRPr sz="3200" b="0" i="1">
                <a:solidFill>
                  <a:srgbClr val="006FC0"/>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7/3/2020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66293" y="599694"/>
            <a:ext cx="5685790" cy="1400175"/>
            <a:chOff x="66293" y="599694"/>
            <a:chExt cx="5685790" cy="1400175"/>
          </a:xfrm>
        </p:grpSpPr>
        <p:sp>
          <p:nvSpPr>
            <p:cNvPr id="4" name="object 4"/>
            <p:cNvSpPr/>
            <p:nvPr/>
          </p:nvSpPr>
          <p:spPr>
            <a:xfrm>
              <a:off x="89915" y="623316"/>
              <a:ext cx="5661660" cy="1376172"/>
            </a:xfrm>
            <a:prstGeom prst="rect">
              <a:avLst/>
            </a:prstGeom>
            <a:blipFill>
              <a:blip r:embed="rId3" cstate="print"/>
              <a:stretch>
                <a:fillRect/>
              </a:stretch>
            </a:blipFill>
          </p:spPr>
          <p:txBody>
            <a:bodyPr wrap="square" lIns="0" tIns="0" rIns="0" bIns="0" rtlCol="0"/>
            <a:lstStyle/>
            <a:p>
              <a:endParaRPr>
                <a:solidFill>
                  <a:srgbClr val="C00000"/>
                </a:solidFill>
              </a:endParaRPr>
            </a:p>
          </p:txBody>
        </p:sp>
        <p:sp>
          <p:nvSpPr>
            <p:cNvPr id="5" name="object 5"/>
            <p:cNvSpPr/>
            <p:nvPr/>
          </p:nvSpPr>
          <p:spPr>
            <a:xfrm>
              <a:off x="66293" y="599694"/>
              <a:ext cx="5658292" cy="1372361"/>
            </a:xfrm>
            <a:prstGeom prst="rect">
              <a:avLst/>
            </a:prstGeom>
            <a:blipFill>
              <a:blip r:embed="rId4" cstate="print"/>
              <a:stretch>
                <a:fillRect/>
              </a:stretch>
            </a:blipFill>
          </p:spPr>
          <p:txBody>
            <a:bodyPr wrap="square" lIns="0" tIns="0" rIns="0" bIns="0" rtlCol="0"/>
            <a:lstStyle/>
            <a:p>
              <a:endParaRPr>
                <a:solidFill>
                  <a:srgbClr val="C00000"/>
                </a:solidFill>
              </a:endParaRPr>
            </a:p>
          </p:txBody>
        </p:sp>
      </p:grpSp>
      <p:grpSp>
        <p:nvGrpSpPr>
          <p:cNvPr id="6" name="object 6"/>
          <p:cNvGrpSpPr/>
          <p:nvPr/>
        </p:nvGrpSpPr>
        <p:grpSpPr>
          <a:xfrm>
            <a:off x="2657094" y="5781294"/>
            <a:ext cx="6219190" cy="961390"/>
            <a:chOff x="2657094" y="5781294"/>
            <a:chExt cx="6219190" cy="961390"/>
          </a:xfrm>
        </p:grpSpPr>
        <p:sp>
          <p:nvSpPr>
            <p:cNvPr id="7" name="object 7"/>
            <p:cNvSpPr/>
            <p:nvPr/>
          </p:nvSpPr>
          <p:spPr>
            <a:xfrm>
              <a:off x="2680716" y="5804914"/>
              <a:ext cx="6195059" cy="93725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667000" y="5781294"/>
              <a:ext cx="6183883" cy="934212"/>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667000" y="6671500"/>
              <a:ext cx="6062980" cy="22860"/>
            </a:xfrm>
            <a:custGeom>
              <a:avLst/>
              <a:gdLst/>
              <a:ahLst/>
              <a:cxnLst/>
              <a:rect l="l" t="t" r="r" b="b"/>
              <a:pathLst>
                <a:path w="6062980" h="22859">
                  <a:moveTo>
                    <a:pt x="-9905" y="11131"/>
                  </a:moveTo>
                  <a:lnTo>
                    <a:pt x="6072505" y="11131"/>
                  </a:lnTo>
                </a:path>
              </a:pathLst>
            </a:custGeom>
            <a:ln w="42075">
              <a:solidFill>
                <a:srgbClr val="99CCFF"/>
              </a:solidFill>
            </a:ln>
          </p:spPr>
          <p:txBody>
            <a:bodyPr wrap="square" lIns="0" tIns="0" rIns="0" bIns="0" rtlCol="0"/>
            <a:lstStyle/>
            <a:p>
              <a:endParaRPr/>
            </a:p>
          </p:txBody>
        </p:sp>
      </p:grpSp>
      <p:sp>
        <p:nvSpPr>
          <p:cNvPr id="10" name="object 10"/>
          <p:cNvSpPr/>
          <p:nvPr/>
        </p:nvSpPr>
        <p:spPr>
          <a:xfrm>
            <a:off x="129692" y="3379625"/>
            <a:ext cx="1815531" cy="328424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946775" y="232156"/>
            <a:ext cx="3203575" cy="4111244"/>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endParaRPr>
              <a:solidFill>
                <a:srgbClr val="C00000"/>
              </a:solidFill>
              <a:latin typeface="Arial" pitchFamily="34" charset="0"/>
              <a:cs typeface="Arial" pitchFamily="34" charset="0"/>
            </a:endParaRPr>
          </a:p>
        </p:txBody>
      </p:sp>
      <p:sp>
        <p:nvSpPr>
          <p:cNvPr id="1025" name="Rectangle 1"/>
          <p:cNvSpPr>
            <a:spLocks noChangeArrowheads="1"/>
          </p:cNvSpPr>
          <p:nvPr/>
        </p:nvSpPr>
        <p:spPr bwMode="auto">
          <a:xfrm>
            <a:off x="0" y="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solidFill>
                  <a:srgbClr val="FF0000"/>
                </a:solidFill>
                <a:latin typeface="Arial" pitchFamily="34" charset="0"/>
                <a:ea typeface="Times New Roman" pitchFamily="18" charset="0"/>
                <a:cs typeface="Arial" pitchFamily="34" charset="0"/>
              </a:rPr>
              <a:t>    </a:t>
            </a:r>
            <a:r>
              <a:rPr lang="en-US" sz="2800" b="1" u="sng" dirty="0" smtClean="0">
                <a:solidFill>
                  <a:srgbClr val="FF0000"/>
                </a:solidFill>
                <a:latin typeface="Arial" pitchFamily="34" charset="0"/>
                <a:ea typeface="Times New Roman" pitchFamily="18" charset="0"/>
                <a:cs typeface="Arial" pitchFamily="34" charset="0"/>
              </a:rPr>
              <a:t>Stanza-2</a:t>
            </a:r>
          </a:p>
          <a:p>
            <a:pPr lvl="1" eaLnBrk="0" fontAlgn="base" hangingPunct="0">
              <a:spcBef>
                <a:spcPct val="0"/>
              </a:spcBef>
              <a:spcAft>
                <a:spcPct val="0"/>
              </a:spcAft>
            </a:pPr>
            <a:endParaRPr lang="en-US" sz="1300" dirty="0" smtClean="0">
              <a:solidFill>
                <a:srgbClr val="000000"/>
              </a:solidFill>
              <a:latin typeface="Arial" pitchFamily="34" charset="0"/>
              <a:cs typeface="Arial" pitchFamily="34" charset="0"/>
            </a:endParaRPr>
          </a:p>
          <a:p>
            <a:pPr lvl="1" eaLnBrk="0" fontAlgn="base" hangingPunct="0">
              <a:spcBef>
                <a:spcPct val="0"/>
              </a:spcBef>
              <a:spcAft>
                <a:spcPct val="0"/>
              </a:spcAft>
              <a:buFont typeface="Arial" charset="0"/>
              <a:buChar char="•"/>
            </a:pPr>
            <a:r>
              <a:rPr lang="en-US" sz="2400" dirty="0" smtClean="0">
                <a:solidFill>
                  <a:schemeClr val="bg1"/>
                </a:solidFill>
                <a:latin typeface="Arial" pitchFamily="34" charset="0"/>
                <a:cs typeface="Arial" pitchFamily="34" charset="0"/>
              </a:rPr>
              <a:t>Moreover she is also reminded to clean her shoes. So, here we can see that the mother is constantly asking her questions regarding her homework being done or not or whether she had cleaned up her room and shoes or not.</a:t>
            </a:r>
          </a:p>
          <a:p>
            <a:pPr lvl="1" eaLnBrk="0" fontAlgn="base" hangingPunct="0">
              <a:spcBef>
                <a:spcPct val="0"/>
              </a:spcBef>
              <a:spcAft>
                <a:spcPct val="0"/>
              </a:spcAft>
            </a:pPr>
            <a:endParaRPr lang="en-US" sz="1000" dirty="0" smtClean="0">
              <a:solidFill>
                <a:schemeClr val="bg1"/>
              </a:solidFill>
              <a:latin typeface="Arial" pitchFamily="34" charset="0"/>
              <a:cs typeface="Arial" pitchFamily="34" charset="0"/>
            </a:endParaRPr>
          </a:p>
          <a:p>
            <a:pPr lvl="1" eaLnBrk="0" fontAlgn="base" hangingPunct="0">
              <a:spcBef>
                <a:spcPct val="0"/>
              </a:spcBef>
              <a:spcAft>
                <a:spcPct val="0"/>
              </a:spcAft>
              <a:buFont typeface="Arial" pitchFamily="34" charset="0"/>
              <a:buChar char="•"/>
            </a:pPr>
            <a:r>
              <a:rPr lang="en-US" sz="2400" dirty="0" smtClean="0">
                <a:solidFill>
                  <a:schemeClr val="bg1"/>
                </a:solidFill>
                <a:latin typeface="Arial" pitchFamily="34" charset="0"/>
                <a:cs typeface="Arial" pitchFamily="34" charset="0"/>
              </a:rPr>
              <a:t>But on the other hand, while Amanda is listening to her mother’s instructions, she imagines herself to be an orphan who is roaming in the streets. </a:t>
            </a:r>
          </a:p>
          <a:p>
            <a:pPr lvl="1" eaLnBrk="0" fontAlgn="base" hangingPunct="0">
              <a:spcBef>
                <a:spcPct val="0"/>
              </a:spcBef>
              <a:spcAft>
                <a:spcPct val="0"/>
              </a:spcAft>
            </a:pPr>
            <a:endParaRPr lang="en-US" sz="1000" dirty="0" smtClean="0">
              <a:solidFill>
                <a:schemeClr val="bg1"/>
              </a:solidFill>
              <a:latin typeface="Arial" pitchFamily="34" charset="0"/>
              <a:cs typeface="Arial" pitchFamily="34" charset="0"/>
            </a:endParaRPr>
          </a:p>
          <a:p>
            <a:pPr lvl="1" eaLnBrk="0" fontAlgn="base" hangingPunct="0">
              <a:spcBef>
                <a:spcPct val="0"/>
              </a:spcBef>
              <a:spcAft>
                <a:spcPct val="0"/>
              </a:spcAft>
              <a:buFont typeface="Arial" pitchFamily="34" charset="0"/>
              <a:buChar char="•"/>
            </a:pPr>
            <a:r>
              <a:rPr lang="en-US" sz="2400" dirty="0" smtClean="0">
                <a:solidFill>
                  <a:schemeClr val="bg1"/>
                </a:solidFill>
                <a:latin typeface="Arial" pitchFamily="34" charset="0"/>
                <a:cs typeface="Arial" pitchFamily="34" charset="0"/>
              </a:rPr>
              <a:t>This means that she imagines if she would have been</a:t>
            </a:r>
          </a:p>
          <a:p>
            <a:pPr lvl="1" eaLnBrk="0" fontAlgn="base" hangingPunct="0">
              <a:spcBef>
                <a:spcPct val="0"/>
              </a:spcBef>
              <a:spcAft>
                <a:spcPct val="0"/>
              </a:spcAft>
            </a:pPr>
            <a:r>
              <a:rPr lang="en-US" sz="2400" dirty="0" smtClean="0">
                <a:solidFill>
                  <a:schemeClr val="bg1"/>
                </a:solidFill>
                <a:latin typeface="Arial" pitchFamily="34" charset="0"/>
                <a:cs typeface="Arial" pitchFamily="34" charset="0"/>
              </a:rPr>
              <a:t> without parents she would have walked freely in the streets. She would have drawn designs on the soft dust with her uncovered feet very quietly. </a:t>
            </a:r>
          </a:p>
          <a:p>
            <a:pPr lvl="1"/>
            <a:endParaRPr lang="en-US" sz="1000" dirty="0" smtClean="0">
              <a:solidFill>
                <a:schemeClr val="bg1"/>
              </a:solidFill>
              <a:latin typeface="Arial" pitchFamily="34" charset="0"/>
              <a:cs typeface="Arial" pitchFamily="34" charset="0"/>
            </a:endParaRPr>
          </a:p>
          <a:p>
            <a:pPr lvl="1"/>
            <a:r>
              <a:rPr lang="en-US" sz="2400" dirty="0" smtClean="0">
                <a:solidFill>
                  <a:schemeClr val="bg1"/>
                </a:solidFill>
                <a:latin typeface="Arial" pitchFamily="34" charset="0"/>
                <a:cs typeface="Arial" pitchFamily="34" charset="0"/>
              </a:rPr>
              <a:t>* So, we can see that she thinks opposite to her mother.  Her mother wants her to keep everything neat and clean. But Amanda wants to play in dust with her bare feet.</a:t>
            </a:r>
          </a:p>
          <a:p>
            <a:pPr lvl="1" eaLnBrk="0" fontAlgn="base" hangingPunct="0">
              <a:spcBef>
                <a:spcPct val="0"/>
              </a:spcBef>
              <a:spcAft>
                <a:spcPct val="0"/>
              </a:spcAf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endParaRPr>
              <a:solidFill>
                <a:srgbClr val="C00000"/>
              </a:solidFill>
              <a:latin typeface="Arial" pitchFamily="34" charset="0"/>
              <a:cs typeface="Arial" pitchFamily="34" charset="0"/>
            </a:endParaRPr>
          </a:p>
        </p:txBody>
      </p:sp>
      <p:sp>
        <p:nvSpPr>
          <p:cNvPr id="3" name="Rectangle 2"/>
          <p:cNvSpPr/>
          <p:nvPr/>
        </p:nvSpPr>
        <p:spPr>
          <a:xfrm>
            <a:off x="304801" y="304800"/>
            <a:ext cx="8839200" cy="6340197"/>
          </a:xfrm>
          <a:prstGeom prst="rect">
            <a:avLst/>
          </a:prstGeom>
        </p:spPr>
        <p:txBody>
          <a:bodyPr wrap="square">
            <a:spAutoFit/>
          </a:bodyPr>
          <a:lstStyle/>
          <a:p>
            <a:r>
              <a:rPr lang="en-US" sz="2800" b="1" u="sng" spc="-5" dirty="0" smtClean="0">
                <a:solidFill>
                  <a:srgbClr val="FF0000"/>
                </a:solidFill>
                <a:latin typeface="Arial" pitchFamily="34" charset="0"/>
                <a:cs typeface="Arial" pitchFamily="34" charset="0"/>
              </a:rPr>
              <a:t>Stanza-2</a:t>
            </a:r>
            <a:r>
              <a:rPr lang="en-US" spc="-5" dirty="0" smtClean="0">
                <a:solidFill>
                  <a:srgbClr val="FF0000"/>
                </a:solidFill>
                <a:latin typeface="Arial"/>
                <a:cs typeface="Arial"/>
              </a:rPr>
              <a:t> </a:t>
            </a:r>
          </a:p>
          <a:p>
            <a:endParaRPr lang="en-US" dirty="0" smtClean="0"/>
          </a:p>
          <a:p>
            <a:r>
              <a:rPr lang="en-US" sz="2400" dirty="0" smtClean="0">
                <a:solidFill>
                  <a:schemeClr val="bg1"/>
                </a:solidFill>
                <a:latin typeface="Arial" pitchFamily="34" charset="0"/>
                <a:cs typeface="Arial" pitchFamily="34" charset="0"/>
              </a:rPr>
              <a:t>* Moreover, she is so fed up of these constant instructions from </a:t>
            </a:r>
          </a:p>
          <a:p>
            <a:r>
              <a:rPr lang="en-US" sz="2400" dirty="0" smtClean="0">
                <a:solidFill>
                  <a:schemeClr val="bg1"/>
                </a:solidFill>
                <a:latin typeface="Arial" pitchFamily="34" charset="0"/>
                <a:cs typeface="Arial" pitchFamily="34" charset="0"/>
              </a:rPr>
              <a:t>her mother, that she says silence is golden which means that silence is very crucial and precious. She further says that freedom is sweet. This means she never feels free when she is with her mother.</a:t>
            </a:r>
          </a:p>
          <a:p>
            <a:r>
              <a:rPr lang="en-US" sz="2400" b="1" dirty="0" smtClean="0">
                <a:solidFill>
                  <a:schemeClr val="bg1"/>
                </a:solidFill>
                <a:latin typeface="Arial" pitchFamily="34" charset="0"/>
                <a:cs typeface="Arial" pitchFamily="34" charset="0"/>
              </a:rPr>
              <a:t>Literary Devices:</a:t>
            </a:r>
            <a:r>
              <a:rPr lang="en-US" sz="2400" dirty="0" smtClean="0">
                <a:solidFill>
                  <a:schemeClr val="bg1"/>
                </a:solidFill>
                <a:latin typeface="Arial" pitchFamily="34" charset="0"/>
                <a:cs typeface="Arial" pitchFamily="34" charset="0"/>
              </a:rPr>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*Anaphora: Repeated use of a word at start of two or 	more lines (did you finish….did you tidy)</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*Rhyme: Rhyme scheme is </a:t>
            </a:r>
            <a:r>
              <a:rPr lang="en-US" sz="2400" dirty="0" err="1" smtClean="0">
                <a:solidFill>
                  <a:schemeClr val="bg1"/>
                </a:solidFill>
                <a:latin typeface="Arial" pitchFamily="34" charset="0"/>
                <a:cs typeface="Arial" pitchFamily="34" charset="0"/>
              </a:rPr>
              <a:t>aada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eee</a:t>
            </a:r>
            <a:r>
              <a:rPr lang="en-US" sz="2400" dirty="0" smtClean="0">
                <a:solidFill>
                  <a:schemeClr val="bg1"/>
                </a:solidFill>
                <a:latin typeface="Arial" pitchFamily="34" charset="0"/>
                <a:cs typeface="Arial" pitchFamily="34" charset="0"/>
              </a:rPr>
              <a:t> (Amanda, Amanda, 	shoes, Amanda, street, feet, sweet)</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*Assonance: use of vowel sound ‘o’ (Thought, told, you, 	your, shoes)</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*Metaphor: silence is golden - silence is said to be 	glorious like golden </a:t>
            </a:r>
            <a:r>
              <a:rPr lang="en-US" sz="2400" dirty="0" err="1" smtClean="0">
                <a:solidFill>
                  <a:schemeClr val="bg1"/>
                </a:solidFill>
                <a:latin typeface="Arial" pitchFamily="34" charset="0"/>
                <a:cs typeface="Arial" pitchFamily="34" charset="0"/>
              </a:rPr>
              <a:t>colour</a:t>
            </a:r>
            <a:r>
              <a:rPr lang="en-US" sz="2400" dirty="0" smtClean="0">
                <a:solidFill>
                  <a:schemeClr val="bg1"/>
                </a:solidFill>
                <a:latin typeface="Arial" pitchFamily="34" charset="0"/>
                <a:cs typeface="Arial" pitchFamily="34" charset="0"/>
              </a:rPr>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Freedom is sweet - Freedom is said to be sweet in taste.</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endParaRPr>
              <a:solidFill>
                <a:srgbClr val="C00000"/>
              </a:solidFill>
              <a:latin typeface="Arial" pitchFamily="34" charset="0"/>
              <a:cs typeface="Arial" pitchFamily="34" charset="0"/>
            </a:endParaRPr>
          </a:p>
        </p:txBody>
      </p:sp>
      <p:sp>
        <p:nvSpPr>
          <p:cNvPr id="3" name="Rectangle 2"/>
          <p:cNvSpPr/>
          <p:nvPr/>
        </p:nvSpPr>
        <p:spPr>
          <a:xfrm>
            <a:off x="228600" y="0"/>
            <a:ext cx="8915400" cy="7017306"/>
          </a:xfrm>
          <a:prstGeom prst="rect">
            <a:avLst/>
          </a:prstGeom>
        </p:spPr>
        <p:txBody>
          <a:bodyPr wrap="square">
            <a:spAutoFit/>
          </a:bodyPr>
          <a:lstStyle/>
          <a:p>
            <a:r>
              <a:rPr lang="en-US" sz="2800" b="1" u="sng" spc="-5" dirty="0" smtClean="0">
                <a:solidFill>
                  <a:srgbClr val="FF0000"/>
                </a:solidFill>
                <a:latin typeface="Arial"/>
                <a:cs typeface="Arial"/>
              </a:rPr>
              <a:t>Stanza-3</a:t>
            </a:r>
          </a:p>
          <a:p>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Don’t </a:t>
            </a:r>
            <a:r>
              <a:rPr lang="en-US" sz="2400" dirty="0" smtClean="0">
                <a:solidFill>
                  <a:schemeClr val="bg1"/>
                </a:solidFill>
                <a:latin typeface="Arial" pitchFamily="34" charset="0"/>
                <a:cs typeface="Arial" pitchFamily="34" charset="0"/>
              </a:rPr>
              <a:t>eat that chocolate, Amanda!</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Remember your acne, Amanda!</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Will you please look at me when I’m speaking to you,</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Amanda!</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(I am </a:t>
            </a:r>
            <a:r>
              <a:rPr lang="en-US" sz="2400" dirty="0" err="1" smtClean="0">
                <a:solidFill>
                  <a:schemeClr val="bg1"/>
                </a:solidFill>
                <a:latin typeface="Arial" pitchFamily="34" charset="0"/>
                <a:cs typeface="Arial" pitchFamily="34" charset="0"/>
              </a:rPr>
              <a:t>Rapunzel</a:t>
            </a:r>
            <a:r>
              <a:rPr lang="en-US" sz="2400" dirty="0" smtClean="0">
                <a:solidFill>
                  <a:schemeClr val="bg1"/>
                </a:solidFill>
                <a:latin typeface="Arial" pitchFamily="34" charset="0"/>
                <a:cs typeface="Arial" pitchFamily="34" charset="0"/>
              </a:rPr>
              <a:t>; I have not a care;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life in a tower is tranquil and rare;</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I’ll certainly never let down my bright hair!)</a:t>
            </a:r>
          </a:p>
          <a:p>
            <a:endParaRPr lang="en-US" sz="10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Acne</a:t>
            </a:r>
            <a:r>
              <a:rPr lang="en-US" sz="2400" dirty="0" smtClean="0">
                <a:solidFill>
                  <a:schemeClr val="bg1"/>
                </a:solidFill>
                <a:latin typeface="Arial" pitchFamily="34" charset="0"/>
                <a:cs typeface="Arial" pitchFamily="34" charset="0"/>
              </a:rPr>
              <a:t>: Pimples</a:t>
            </a:r>
            <a:br>
              <a:rPr lang="en-US" sz="2400" dirty="0" smtClean="0">
                <a:solidFill>
                  <a:schemeClr val="bg1"/>
                </a:solidFill>
                <a:latin typeface="Arial" pitchFamily="34" charset="0"/>
                <a:cs typeface="Arial" pitchFamily="34" charset="0"/>
              </a:rPr>
            </a:br>
            <a:r>
              <a:rPr lang="en-US" sz="2400" dirty="0" err="1" smtClean="0">
                <a:solidFill>
                  <a:schemeClr val="bg1"/>
                </a:solidFill>
                <a:latin typeface="Arial" pitchFamily="34" charset="0"/>
                <a:cs typeface="Arial" pitchFamily="34" charset="0"/>
              </a:rPr>
              <a:t>Rapunzel</a:t>
            </a:r>
            <a:r>
              <a:rPr lang="en-US" sz="2400" dirty="0" smtClean="0">
                <a:solidFill>
                  <a:schemeClr val="bg1"/>
                </a:solidFill>
                <a:latin typeface="Arial" pitchFamily="34" charset="0"/>
                <a:cs typeface="Arial" pitchFamily="34" charset="0"/>
              </a:rPr>
              <a:t>: A girl in the fairy tale by Brothers Grimm</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Tranquil: calm, quiet</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Rare: </a:t>
            </a:r>
            <a:r>
              <a:rPr lang="en-US" sz="2400" dirty="0" smtClean="0">
                <a:solidFill>
                  <a:schemeClr val="bg1"/>
                </a:solidFill>
                <a:latin typeface="Arial" pitchFamily="34" charset="0"/>
                <a:cs typeface="Arial" pitchFamily="34" charset="0"/>
              </a:rPr>
              <a:t>uncommon</a:t>
            </a:r>
          </a:p>
          <a:p>
            <a:endParaRPr lang="en-US" sz="10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Next</a:t>
            </a:r>
            <a:r>
              <a:rPr lang="en-US" sz="2400" dirty="0" smtClean="0">
                <a:solidFill>
                  <a:schemeClr val="bg1"/>
                </a:solidFill>
                <a:latin typeface="Arial" pitchFamily="34" charset="0"/>
                <a:cs typeface="Arial" pitchFamily="34" charset="0"/>
              </a:rPr>
              <a:t>, Amanda’s mother is disallowing her to eat chocolates.</a:t>
            </a:r>
          </a:p>
          <a:p>
            <a:r>
              <a:rPr lang="en-US" sz="2400" dirty="0" smtClean="0">
                <a:solidFill>
                  <a:schemeClr val="bg1"/>
                </a:solidFill>
                <a:latin typeface="Arial" pitchFamily="34" charset="0"/>
                <a:cs typeface="Arial" pitchFamily="34" charset="0"/>
              </a:rPr>
              <a:t> She reminds her of pimples that Amanda faces due to eating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chocolates</a:t>
            </a:r>
            <a:r>
              <a:rPr lang="en-US" sz="2400" dirty="0" smtClean="0">
                <a:solidFill>
                  <a:schemeClr val="bg1"/>
                </a:solidFill>
                <a:latin typeface="Arial" pitchFamily="34" charset="0"/>
                <a:cs typeface="Arial" pitchFamily="34" charset="0"/>
              </a:rPr>
              <a:t>. </a:t>
            </a:r>
          </a:p>
          <a:p>
            <a:endParaRPr lang="en-US" sz="2400" spc="-5" dirty="0" smtClean="0">
              <a:solidFill>
                <a:schemeClr val="bg1"/>
              </a:solidFill>
              <a:latin typeface="Arial" pitchFamily="34" charset="0"/>
              <a:cs typeface="Arial" pitchFamily="34" charset="0"/>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endParaRPr>
              <a:solidFill>
                <a:srgbClr val="C00000"/>
              </a:solidFill>
              <a:latin typeface="Arial" pitchFamily="34" charset="0"/>
              <a:cs typeface="Arial" pitchFamily="34" charset="0"/>
            </a:endParaRPr>
          </a:p>
        </p:txBody>
      </p:sp>
      <p:sp>
        <p:nvSpPr>
          <p:cNvPr id="3" name="Rectangle 2"/>
          <p:cNvSpPr/>
          <p:nvPr/>
        </p:nvSpPr>
        <p:spPr>
          <a:xfrm>
            <a:off x="304800" y="304800"/>
            <a:ext cx="1722587" cy="800219"/>
          </a:xfrm>
          <a:prstGeom prst="rect">
            <a:avLst/>
          </a:prstGeom>
        </p:spPr>
        <p:txBody>
          <a:bodyPr wrap="none">
            <a:spAutoFit/>
          </a:bodyPr>
          <a:lstStyle/>
          <a:p>
            <a:r>
              <a:rPr lang="en-US" sz="2800" b="1" u="sng" spc="-5" dirty="0" smtClean="0">
                <a:solidFill>
                  <a:srgbClr val="FF0000"/>
                </a:solidFill>
                <a:latin typeface="Arial"/>
                <a:cs typeface="Arial"/>
              </a:rPr>
              <a:t>Stanza-3</a:t>
            </a:r>
            <a:r>
              <a:rPr lang="en-US" spc="-5" dirty="0" smtClean="0">
                <a:solidFill>
                  <a:srgbClr val="FF0000"/>
                </a:solidFill>
                <a:latin typeface="Arial"/>
                <a:cs typeface="Arial"/>
              </a:rPr>
              <a:t> </a:t>
            </a:r>
          </a:p>
          <a:p>
            <a:endParaRPr lang="en-US" dirty="0"/>
          </a:p>
        </p:txBody>
      </p:sp>
      <p:sp>
        <p:nvSpPr>
          <p:cNvPr id="23553" name="Rectangle 1"/>
          <p:cNvSpPr>
            <a:spLocks noChangeArrowheads="1"/>
          </p:cNvSpPr>
          <p:nvPr/>
        </p:nvSpPr>
        <p:spPr bwMode="auto">
          <a:xfrm>
            <a:off x="0" y="0"/>
            <a:ext cx="9252854" cy="69865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dirty="0" smtClean="0">
              <a:solidFill>
                <a:srgbClr val="000000"/>
              </a:solidFill>
              <a:latin typeface="Arial" pitchFamily="34" charset="0"/>
              <a:ea typeface="Times New Roman" pitchFamily="18" charset="0"/>
              <a:cs typeface="Arial" pitchFamily="34" charset="0"/>
            </a:endParaRPr>
          </a:p>
          <a:p>
            <a:r>
              <a:rPr lang="en-US" sz="2400" dirty="0" smtClean="0">
                <a:solidFill>
                  <a:schemeClr val="bg1"/>
                </a:solidFill>
                <a:latin typeface="Arial" pitchFamily="34" charset="0"/>
                <a:cs typeface="Arial" pitchFamily="34" charset="0"/>
              </a:rPr>
              <a:t>  * At </a:t>
            </a:r>
            <a:r>
              <a:rPr lang="en-US" sz="2400" dirty="0" smtClean="0">
                <a:solidFill>
                  <a:schemeClr val="bg1"/>
                </a:solidFill>
                <a:latin typeface="Arial" pitchFamily="34" charset="0"/>
                <a:cs typeface="Arial" pitchFamily="34" charset="0"/>
              </a:rPr>
              <a:t>last she scolds her for not paying attention to what her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mother </a:t>
            </a:r>
            <a:r>
              <a:rPr lang="en-US" sz="2400" dirty="0" smtClean="0">
                <a:solidFill>
                  <a:schemeClr val="bg1"/>
                </a:solidFill>
                <a:latin typeface="Arial" pitchFamily="34" charset="0"/>
                <a:cs typeface="Arial" pitchFamily="34" charset="0"/>
              </a:rPr>
              <a:t>says</a:t>
            </a:r>
            <a:r>
              <a:rPr lang="en-US" sz="2400" dirty="0" smtClean="0">
                <a:solidFill>
                  <a:schemeClr val="bg1"/>
                </a:solidFill>
                <a:latin typeface="Arial" pitchFamily="34" charset="0"/>
                <a:cs typeface="Arial" pitchFamily="34" charset="0"/>
              </a:rPr>
              <a:t>.</a:t>
            </a:r>
          </a:p>
          <a:p>
            <a:endParaRPr lang="en-US" sz="10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 At </a:t>
            </a:r>
            <a:r>
              <a:rPr lang="en-US" sz="2400" dirty="0" smtClean="0">
                <a:solidFill>
                  <a:schemeClr val="bg1"/>
                </a:solidFill>
                <a:latin typeface="Arial" pitchFamily="34" charset="0"/>
                <a:cs typeface="Arial" pitchFamily="34" charset="0"/>
              </a:rPr>
              <a:t>this moment Amanda imagines herself to be </a:t>
            </a:r>
            <a:r>
              <a:rPr lang="en-US" sz="2400" dirty="0" err="1" smtClean="0">
                <a:solidFill>
                  <a:schemeClr val="bg1"/>
                </a:solidFill>
                <a:latin typeface="Arial" pitchFamily="34" charset="0"/>
                <a:cs typeface="Arial" pitchFamily="34" charset="0"/>
              </a:rPr>
              <a:t>Rapunzel</a:t>
            </a:r>
            <a:r>
              <a:rPr lang="en-US" sz="2400" dirty="0" smtClean="0">
                <a:solidFill>
                  <a:schemeClr val="bg1"/>
                </a:solidFill>
                <a:latin typeface="Arial" pitchFamily="34" charset="0"/>
                <a:cs typeface="Arial" pitchFamily="34" charset="0"/>
              </a:rPr>
              <a:t>.</a:t>
            </a:r>
          </a:p>
          <a:p>
            <a:endParaRPr lang="en-US" sz="10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 </a:t>
            </a:r>
            <a:r>
              <a:rPr lang="en-US" sz="2400" dirty="0" err="1" smtClean="0">
                <a:solidFill>
                  <a:schemeClr val="bg1"/>
                </a:solidFill>
                <a:latin typeface="Arial" pitchFamily="34" charset="0"/>
                <a:cs typeface="Arial" pitchFamily="34" charset="0"/>
              </a:rPr>
              <a:t>Rapunzel</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was a character from a fairy tale that was captured </a:t>
            </a:r>
            <a:r>
              <a:rPr lang="en-US" sz="2400" dirty="0" smtClean="0">
                <a:solidFill>
                  <a:schemeClr val="bg1"/>
                </a:solidFill>
                <a:latin typeface="Arial" pitchFamily="34" charset="0"/>
                <a:cs typeface="Arial" pitchFamily="34" charset="0"/>
              </a:rPr>
              <a:t>in</a:t>
            </a: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tower </a:t>
            </a:r>
            <a:r>
              <a:rPr lang="en-US" sz="2400" dirty="0" smtClean="0">
                <a:solidFill>
                  <a:schemeClr val="bg1"/>
                </a:solidFill>
                <a:latin typeface="Arial" pitchFamily="34" charset="0"/>
                <a:cs typeface="Arial" pitchFamily="34" charset="0"/>
              </a:rPr>
              <a:t>by a witch</a:t>
            </a:r>
            <a:r>
              <a:rPr lang="en-US" sz="2400" dirty="0" smtClean="0">
                <a:solidFill>
                  <a:schemeClr val="bg1"/>
                </a:solidFill>
                <a:latin typeface="Arial" pitchFamily="34" charset="0"/>
                <a:cs typeface="Arial" pitchFamily="34" charset="0"/>
              </a:rPr>
              <a:t>.</a:t>
            </a:r>
          </a:p>
          <a:p>
            <a:endParaRPr lang="en-US" sz="10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 The </a:t>
            </a:r>
            <a:r>
              <a:rPr lang="en-US" sz="2400" dirty="0" smtClean="0">
                <a:solidFill>
                  <a:schemeClr val="bg1"/>
                </a:solidFill>
                <a:latin typeface="Arial" pitchFamily="34" charset="0"/>
                <a:cs typeface="Arial" pitchFamily="34" charset="0"/>
              </a:rPr>
              <a:t>witch used to climb the tower with the help of </a:t>
            </a:r>
            <a:r>
              <a:rPr lang="en-US" sz="2400" dirty="0" smtClean="0">
                <a:solidFill>
                  <a:schemeClr val="bg1"/>
                </a:solidFill>
                <a:latin typeface="Arial" pitchFamily="34" charset="0"/>
                <a:cs typeface="Arial" pitchFamily="34" charset="0"/>
              </a:rPr>
              <a:t>long </a:t>
            </a:r>
            <a:r>
              <a:rPr lang="en-US" sz="2400" dirty="0" smtClean="0">
                <a:solidFill>
                  <a:schemeClr val="bg1"/>
                </a:solidFill>
                <a:latin typeface="Arial" pitchFamily="34" charset="0"/>
                <a:cs typeface="Arial" pitchFamily="34" charset="0"/>
              </a:rPr>
              <a:t>hair of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Rapunzel</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that were let down by her through the window. </a:t>
            </a:r>
            <a:endParaRPr lang="en-US" sz="2400" dirty="0" smtClean="0">
              <a:solidFill>
                <a:schemeClr val="bg1"/>
              </a:solidFill>
              <a:latin typeface="Arial" pitchFamily="34" charset="0"/>
              <a:cs typeface="Arial" pitchFamily="34" charset="0"/>
            </a:endParaRPr>
          </a:p>
          <a:p>
            <a:endParaRPr lang="en-US" sz="10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 So</a:t>
            </a:r>
            <a:r>
              <a:rPr lang="en-US" sz="2400" dirty="0" smtClean="0">
                <a:solidFill>
                  <a:schemeClr val="bg1"/>
                </a:solidFill>
                <a:latin typeface="Arial" pitchFamily="34" charset="0"/>
                <a:cs typeface="Arial" pitchFamily="34" charset="0"/>
              </a:rPr>
              <a:t>, now Amanda wants to be </a:t>
            </a:r>
            <a:r>
              <a:rPr lang="en-US" sz="2400" dirty="0" err="1" smtClean="0">
                <a:solidFill>
                  <a:schemeClr val="bg1"/>
                </a:solidFill>
                <a:latin typeface="Arial" pitchFamily="34" charset="0"/>
                <a:cs typeface="Arial" pitchFamily="34" charset="0"/>
              </a:rPr>
              <a:t>Rapunzel</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because she </a:t>
            </a:r>
            <a:r>
              <a:rPr lang="en-US" sz="2400" dirty="0" smtClean="0">
                <a:solidFill>
                  <a:schemeClr val="bg1"/>
                </a:solidFill>
                <a:latin typeface="Arial" pitchFamily="34" charset="0"/>
                <a:cs typeface="Arial" pitchFamily="34" charset="0"/>
              </a:rPr>
              <a:t>feels </a:t>
            </a:r>
            <a:r>
              <a:rPr lang="en-US" sz="2400" dirty="0" smtClean="0">
                <a:solidFill>
                  <a:schemeClr val="bg1"/>
                </a:solidFill>
                <a:latin typeface="Arial" pitchFamily="34" charset="0"/>
                <a:cs typeface="Arial" pitchFamily="34" charset="0"/>
              </a:rPr>
              <a:t>that</a:t>
            </a: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life </a:t>
            </a:r>
            <a:r>
              <a:rPr lang="en-US" sz="2400" dirty="0" smtClean="0">
                <a:solidFill>
                  <a:schemeClr val="bg1"/>
                </a:solidFill>
                <a:latin typeface="Arial" pitchFamily="34" charset="0"/>
                <a:cs typeface="Arial" pitchFamily="34" charset="0"/>
              </a:rPr>
              <a:t>in the tower will be peaceful and unusual</a:t>
            </a:r>
            <a:r>
              <a:rPr lang="en-US" sz="2400" dirty="0" smtClean="0">
                <a:solidFill>
                  <a:schemeClr val="bg1"/>
                </a:solidFill>
                <a:latin typeface="Arial" pitchFamily="34" charset="0"/>
                <a:cs typeface="Arial" pitchFamily="34" charset="0"/>
              </a:rPr>
              <a:t>.</a:t>
            </a:r>
          </a:p>
          <a:p>
            <a:endParaRPr kumimoji="0" lang="en-U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 She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thinks she will be free and live in a peaceful environment </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Arial" pitchFamily="34" charset="0"/>
                <a:ea typeface="Times New Roman" pitchFamily="18" charset="0"/>
                <a:cs typeface="Arial" pitchFamily="34" charset="0"/>
              </a:rPr>
              <a:t> </a:t>
            </a:r>
            <a:r>
              <a:rPr lang="en-US" sz="2400" dirty="0" smtClean="0">
                <a:solidFill>
                  <a:schemeClr val="bg1"/>
                </a:solidFill>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in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 tower. </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n-US" sz="2400" b="0" i="0" u="none" strike="noStrike" cap="none" normalizeH="0" dirty="0" smtClean="0">
                <a:ln>
                  <a:noFill/>
                </a:ln>
                <a:solidFill>
                  <a:schemeClr val="bg1"/>
                </a:solidFill>
                <a:effectLst/>
                <a:latin typeface="Arial" pitchFamily="34" charset="0"/>
                <a:ea typeface="Times New Roman" pitchFamily="18" charset="0"/>
                <a:cs typeface="Arial" pitchFamily="34" charset="0"/>
              </a:rPr>
              <a:t> *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She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also confirms to herself that she will never let her hair </a:t>
            </a: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Arial" pitchFamily="34" charset="0"/>
                <a:ea typeface="Times New Roman" pitchFamily="18" charset="0"/>
                <a:cs typeface="Arial" pitchFamily="34" charset="0"/>
              </a:rPr>
              <a:t> </a:t>
            </a:r>
            <a:r>
              <a:rPr lang="en-US" sz="2400" dirty="0" smtClean="0">
                <a:solidFill>
                  <a:schemeClr val="bg1"/>
                </a:solidFill>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down </a:t>
            </a: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to anyone so that nobody could come to her in the tower.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endParaRPr>
              <a:solidFill>
                <a:srgbClr val="C00000"/>
              </a:solidFill>
              <a:latin typeface="Arial" pitchFamily="34" charset="0"/>
              <a:cs typeface="Arial" pitchFamily="34" charset="0"/>
            </a:endParaRPr>
          </a:p>
        </p:txBody>
      </p:sp>
      <p:sp>
        <p:nvSpPr>
          <p:cNvPr id="3" name="Rectangle 2"/>
          <p:cNvSpPr/>
          <p:nvPr/>
        </p:nvSpPr>
        <p:spPr>
          <a:xfrm>
            <a:off x="304800" y="304800"/>
            <a:ext cx="1722587" cy="800219"/>
          </a:xfrm>
          <a:prstGeom prst="rect">
            <a:avLst/>
          </a:prstGeom>
        </p:spPr>
        <p:txBody>
          <a:bodyPr wrap="none">
            <a:spAutoFit/>
          </a:bodyPr>
          <a:lstStyle/>
          <a:p>
            <a:r>
              <a:rPr lang="en-US" sz="2800" b="1" u="sng" spc="-5" dirty="0" smtClean="0">
                <a:solidFill>
                  <a:srgbClr val="FF0000"/>
                </a:solidFill>
                <a:latin typeface="Arial"/>
                <a:cs typeface="Arial"/>
              </a:rPr>
              <a:t>Stanza-3</a:t>
            </a:r>
            <a:r>
              <a:rPr lang="en-US" spc="-5" dirty="0" smtClean="0">
                <a:solidFill>
                  <a:srgbClr val="FF0000"/>
                </a:solidFill>
                <a:latin typeface="Arial"/>
                <a:cs typeface="Arial"/>
              </a:rPr>
              <a:t> </a:t>
            </a:r>
          </a:p>
          <a:p>
            <a:endParaRPr lang="en-US" dirty="0"/>
          </a:p>
        </p:txBody>
      </p:sp>
      <p:sp>
        <p:nvSpPr>
          <p:cNvPr id="23553" name="Rectangle 1"/>
          <p:cNvSpPr>
            <a:spLocks noChangeArrowheads="1"/>
          </p:cNvSpPr>
          <p:nvPr/>
        </p:nvSpPr>
        <p:spPr bwMode="auto">
          <a:xfrm>
            <a:off x="0" y="0"/>
            <a:ext cx="9144000"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dirty="0" smtClean="0">
              <a:solidFill>
                <a:srgbClr val="000000"/>
              </a:solidFill>
              <a:latin typeface="Arial" pitchFamily="34" charset="0"/>
              <a:ea typeface="Times New Roman" pitchFamily="18" charset="0"/>
              <a:cs typeface="Arial" pitchFamily="34" charset="0"/>
            </a:endParaRPr>
          </a:p>
          <a:p>
            <a:r>
              <a:rPr lang="en-US" sz="2400" dirty="0" smtClean="0">
                <a:solidFill>
                  <a:schemeClr val="bg1"/>
                </a:solidFill>
                <a:latin typeface="Arial" pitchFamily="34" charset="0"/>
                <a:cs typeface="Arial" pitchFamily="34" charset="0"/>
              </a:rPr>
              <a:t>  </a:t>
            </a:r>
          </a:p>
          <a:p>
            <a:pPr>
              <a:buFont typeface="Arial" charset="0"/>
              <a:buChar char="•"/>
            </a:pPr>
            <a:r>
              <a:rPr lang="en-US" sz="2400" dirty="0" smtClean="0">
                <a:solidFill>
                  <a:schemeClr val="bg1"/>
                </a:solidFill>
                <a:latin typeface="Arial" pitchFamily="34" charset="0"/>
                <a:ea typeface="Times New Roman" pitchFamily="18" charset="0"/>
                <a:cs typeface="Arial" pitchFamily="34" charset="0"/>
              </a:rPr>
              <a:t> Literary </a:t>
            </a:r>
            <a:r>
              <a:rPr lang="en-US" sz="2400" dirty="0" smtClean="0">
                <a:solidFill>
                  <a:schemeClr val="bg1"/>
                </a:solidFill>
                <a:latin typeface="Arial" pitchFamily="34" charset="0"/>
                <a:ea typeface="Times New Roman" pitchFamily="18" charset="0"/>
                <a:cs typeface="Arial" pitchFamily="34" charset="0"/>
              </a:rPr>
              <a:t>devices</a:t>
            </a:r>
            <a:r>
              <a:rPr lang="en-US" sz="2400" dirty="0" smtClean="0">
                <a:solidFill>
                  <a:schemeClr val="bg1"/>
                </a:solidFill>
                <a:latin typeface="Arial" pitchFamily="34" charset="0"/>
                <a:ea typeface="Times New Roman" pitchFamily="18" charset="0"/>
                <a:cs typeface="Arial" pitchFamily="34" charset="0"/>
              </a:rPr>
              <a:t>:</a:t>
            </a:r>
          </a:p>
          <a:p>
            <a:r>
              <a:rPr lang="en-US" sz="2400" dirty="0" smtClean="0">
                <a:solidFill>
                  <a:schemeClr val="bg1"/>
                </a:solidFill>
                <a:latin typeface="Arial" pitchFamily="34" charset="0"/>
                <a:ea typeface="Times New Roman" pitchFamily="18" charset="0"/>
                <a:cs typeface="Arial" pitchFamily="34" charset="0"/>
              </a:rPr>
              <a:t> </a:t>
            </a:r>
            <a:r>
              <a:rPr lang="en-US" sz="2400" dirty="0" smtClean="0">
                <a:solidFill>
                  <a:schemeClr val="bg1"/>
                </a:solidFill>
                <a:latin typeface="Arial" pitchFamily="34" charset="0"/>
                <a:ea typeface="Times New Roman" pitchFamily="18" charset="0"/>
                <a:cs typeface="Arial" pitchFamily="34" charset="0"/>
              </a:rPr>
              <a:t/>
            </a:r>
            <a:br>
              <a:rPr lang="en-US" sz="2400" dirty="0" smtClean="0">
                <a:solidFill>
                  <a:schemeClr val="bg1"/>
                </a:solidFill>
                <a:latin typeface="Arial" pitchFamily="34" charset="0"/>
                <a:ea typeface="Times New Roman" pitchFamily="18" charset="0"/>
                <a:cs typeface="Arial" pitchFamily="34" charset="0"/>
              </a:rPr>
            </a:br>
            <a:r>
              <a:rPr lang="en-US" sz="2400" dirty="0" smtClean="0">
                <a:solidFill>
                  <a:schemeClr val="bg1"/>
                </a:solidFill>
                <a:latin typeface="Arial" pitchFamily="34" charset="0"/>
                <a:ea typeface="Times New Roman" pitchFamily="18" charset="0"/>
                <a:cs typeface="Arial" pitchFamily="34" charset="0"/>
              </a:rPr>
              <a:t>    Allusion</a:t>
            </a:r>
            <a:r>
              <a:rPr lang="en-US" sz="2400" dirty="0" smtClean="0">
                <a:solidFill>
                  <a:schemeClr val="bg1"/>
                </a:solidFill>
                <a:latin typeface="Arial" pitchFamily="34" charset="0"/>
                <a:ea typeface="Times New Roman" pitchFamily="18" charset="0"/>
                <a:cs typeface="Arial" pitchFamily="34" charset="0"/>
              </a:rPr>
              <a:t>: </a:t>
            </a:r>
            <a:r>
              <a:rPr lang="en-US" sz="2400" dirty="0" smtClean="0">
                <a:solidFill>
                  <a:schemeClr val="bg1"/>
                </a:solidFill>
                <a:latin typeface="Arial" pitchFamily="34" charset="0"/>
                <a:ea typeface="Times New Roman" pitchFamily="18" charset="0"/>
                <a:cs typeface="Arial" pitchFamily="34" charset="0"/>
              </a:rPr>
              <a:t>Use </a:t>
            </a:r>
            <a:r>
              <a:rPr lang="en-US" sz="2400" dirty="0" smtClean="0">
                <a:solidFill>
                  <a:schemeClr val="bg1"/>
                </a:solidFill>
                <a:latin typeface="Arial" pitchFamily="34" charset="0"/>
                <a:ea typeface="Times New Roman" pitchFamily="18" charset="0"/>
                <a:cs typeface="Arial" pitchFamily="34" charset="0"/>
              </a:rPr>
              <a:t>of famous fairy tale character </a:t>
            </a:r>
            <a:r>
              <a:rPr lang="en-US" sz="2400" dirty="0" err="1" smtClean="0">
                <a:solidFill>
                  <a:schemeClr val="bg1"/>
                </a:solidFill>
                <a:latin typeface="Arial" pitchFamily="34" charset="0"/>
                <a:ea typeface="Times New Roman" pitchFamily="18" charset="0"/>
                <a:cs typeface="Arial" pitchFamily="34" charset="0"/>
              </a:rPr>
              <a:t>Rapunzel</a:t>
            </a:r>
            <a:r>
              <a:rPr lang="en-US" sz="2400" dirty="0" smtClean="0">
                <a:solidFill>
                  <a:schemeClr val="bg1"/>
                </a:solidFill>
                <a:latin typeface="Arial" pitchFamily="34" charset="0"/>
                <a:ea typeface="Times New Roman" pitchFamily="18" charset="0"/>
                <a:cs typeface="Arial" pitchFamily="34" charset="0"/>
              </a:rPr>
              <a:t>.</a:t>
            </a:r>
          </a:p>
          <a:p>
            <a:r>
              <a:rPr lang="en-US" sz="2400" dirty="0" smtClean="0">
                <a:solidFill>
                  <a:schemeClr val="bg1"/>
                </a:solidFill>
                <a:latin typeface="Arial" pitchFamily="34" charset="0"/>
                <a:ea typeface="Times New Roman" pitchFamily="18" charset="0"/>
                <a:cs typeface="Arial" pitchFamily="34" charset="0"/>
              </a:rPr>
              <a:t/>
            </a:r>
            <a:br>
              <a:rPr lang="en-US" sz="2400" dirty="0" smtClean="0">
                <a:solidFill>
                  <a:schemeClr val="bg1"/>
                </a:solidFill>
                <a:latin typeface="Arial" pitchFamily="34" charset="0"/>
                <a:ea typeface="Times New Roman" pitchFamily="18" charset="0"/>
                <a:cs typeface="Arial" pitchFamily="34" charset="0"/>
              </a:rPr>
            </a:br>
            <a:r>
              <a:rPr lang="en-US" sz="2400" dirty="0" smtClean="0">
                <a:solidFill>
                  <a:schemeClr val="bg1"/>
                </a:solidFill>
                <a:latin typeface="Arial" pitchFamily="34" charset="0"/>
                <a:ea typeface="Times New Roman" pitchFamily="18" charset="0"/>
                <a:cs typeface="Arial" pitchFamily="34" charset="0"/>
              </a:rPr>
              <a:t>    Rhyme</a:t>
            </a:r>
            <a:r>
              <a:rPr lang="en-US" sz="2400" dirty="0" smtClean="0">
                <a:solidFill>
                  <a:schemeClr val="bg1"/>
                </a:solidFill>
                <a:latin typeface="Arial" pitchFamily="34" charset="0"/>
                <a:ea typeface="Times New Roman" pitchFamily="18" charset="0"/>
                <a:cs typeface="Arial" pitchFamily="34" charset="0"/>
              </a:rPr>
              <a:t>: </a:t>
            </a:r>
            <a:r>
              <a:rPr lang="en-US" sz="2400" dirty="0" smtClean="0">
                <a:solidFill>
                  <a:schemeClr val="bg1"/>
                </a:solidFill>
                <a:latin typeface="Arial" pitchFamily="34" charset="0"/>
                <a:ea typeface="Times New Roman" pitchFamily="18" charset="0"/>
                <a:cs typeface="Arial" pitchFamily="34" charset="0"/>
              </a:rPr>
              <a:t>Rhyme </a:t>
            </a:r>
            <a:r>
              <a:rPr lang="en-US" sz="2400" dirty="0" smtClean="0">
                <a:solidFill>
                  <a:schemeClr val="bg1"/>
                </a:solidFill>
                <a:latin typeface="Arial" pitchFamily="34" charset="0"/>
                <a:ea typeface="Times New Roman" pitchFamily="18" charset="0"/>
                <a:cs typeface="Arial" pitchFamily="34" charset="0"/>
              </a:rPr>
              <a:t>scheme </a:t>
            </a:r>
            <a:r>
              <a:rPr lang="en-US" sz="2400" dirty="0" err="1" smtClean="0">
                <a:solidFill>
                  <a:schemeClr val="bg1"/>
                </a:solidFill>
                <a:latin typeface="Arial" pitchFamily="34" charset="0"/>
                <a:ea typeface="Times New Roman" pitchFamily="18" charset="0"/>
                <a:cs typeface="Arial" pitchFamily="34" charset="0"/>
              </a:rPr>
              <a:t>aafa</a:t>
            </a:r>
            <a:r>
              <a:rPr lang="en-US" sz="2400" dirty="0" smtClean="0">
                <a:solidFill>
                  <a:schemeClr val="bg1"/>
                </a:solidFill>
                <a:latin typeface="Arial" pitchFamily="34" charset="0"/>
                <a:ea typeface="Times New Roman" pitchFamily="18" charset="0"/>
                <a:cs typeface="Arial" pitchFamily="34" charset="0"/>
              </a:rPr>
              <a:t> </a:t>
            </a:r>
            <a:r>
              <a:rPr lang="en-US" sz="2400" dirty="0" err="1" smtClean="0">
                <a:solidFill>
                  <a:schemeClr val="bg1"/>
                </a:solidFill>
                <a:latin typeface="Arial" pitchFamily="34" charset="0"/>
                <a:ea typeface="Times New Roman" pitchFamily="18" charset="0"/>
                <a:cs typeface="Arial" pitchFamily="34" charset="0"/>
              </a:rPr>
              <a:t>ggg</a:t>
            </a:r>
            <a:r>
              <a:rPr lang="en-US" sz="2400" dirty="0" smtClean="0">
                <a:solidFill>
                  <a:schemeClr val="bg1"/>
                </a:solidFill>
                <a:latin typeface="Arial" pitchFamily="34" charset="0"/>
                <a:ea typeface="Times New Roman" pitchFamily="18" charset="0"/>
                <a:cs typeface="Arial" pitchFamily="34" charset="0"/>
              </a:rPr>
              <a:t> (Amanda, Amanda, you, </a:t>
            </a:r>
            <a:endParaRPr lang="en-US" sz="2400" dirty="0" smtClean="0">
              <a:solidFill>
                <a:schemeClr val="bg1"/>
              </a:solidFill>
              <a:latin typeface="Arial" pitchFamily="34" charset="0"/>
              <a:ea typeface="Times New Roman" pitchFamily="18" charset="0"/>
              <a:cs typeface="Arial" pitchFamily="34" charset="0"/>
            </a:endParaRPr>
          </a:p>
          <a:p>
            <a:r>
              <a:rPr lang="en-US" sz="2400" dirty="0" smtClean="0">
                <a:solidFill>
                  <a:schemeClr val="bg1"/>
                </a:solidFill>
                <a:latin typeface="Arial" pitchFamily="34" charset="0"/>
                <a:ea typeface="Times New Roman" pitchFamily="18" charset="0"/>
                <a:cs typeface="Arial" pitchFamily="34" charset="0"/>
              </a:rPr>
              <a:t>	</a:t>
            </a:r>
            <a:r>
              <a:rPr lang="en-US" sz="2400" dirty="0" smtClean="0">
                <a:solidFill>
                  <a:schemeClr val="bg1"/>
                </a:solidFill>
                <a:latin typeface="Arial" pitchFamily="34" charset="0"/>
                <a:ea typeface="Times New Roman" pitchFamily="18" charset="0"/>
                <a:cs typeface="Arial" pitchFamily="34" charset="0"/>
              </a:rPr>
              <a:t>					Amanda</a:t>
            </a:r>
            <a:r>
              <a:rPr lang="en-US" sz="2400" dirty="0" smtClean="0">
                <a:solidFill>
                  <a:schemeClr val="bg1"/>
                </a:solidFill>
                <a:latin typeface="Arial" pitchFamily="34" charset="0"/>
                <a:ea typeface="Times New Roman" pitchFamily="18" charset="0"/>
                <a:cs typeface="Arial" pitchFamily="34" charset="0"/>
              </a:rPr>
              <a:t>, care, rare, hair</a:t>
            </a:r>
            <a:r>
              <a:rPr lang="en-US" sz="2400" dirty="0" smtClean="0">
                <a:solidFill>
                  <a:schemeClr val="bg1"/>
                </a:solidFill>
                <a:latin typeface="Arial" pitchFamily="34" charset="0"/>
                <a:ea typeface="Times New Roman" pitchFamily="18" charset="0"/>
                <a:cs typeface="Arial" pitchFamily="34" charset="0"/>
              </a:rPr>
              <a:t>).</a:t>
            </a:r>
          </a:p>
          <a:p>
            <a:r>
              <a:rPr lang="en-US" sz="2400" dirty="0" smtClean="0">
                <a:solidFill>
                  <a:schemeClr val="bg1"/>
                </a:solidFill>
                <a:latin typeface="Arial" pitchFamily="34" charset="0"/>
                <a:ea typeface="Times New Roman" pitchFamily="18" charset="0"/>
                <a:cs typeface="Arial" pitchFamily="34" charset="0"/>
              </a:rPr>
              <a:t/>
            </a:r>
            <a:br>
              <a:rPr lang="en-US" sz="2400" dirty="0" smtClean="0">
                <a:solidFill>
                  <a:schemeClr val="bg1"/>
                </a:solidFill>
                <a:latin typeface="Arial" pitchFamily="34" charset="0"/>
                <a:ea typeface="Times New Roman" pitchFamily="18" charset="0"/>
                <a:cs typeface="Arial" pitchFamily="34" charset="0"/>
              </a:rPr>
            </a:br>
            <a:r>
              <a:rPr lang="en-US" sz="2400" dirty="0" smtClean="0">
                <a:solidFill>
                  <a:schemeClr val="bg1"/>
                </a:solidFill>
                <a:latin typeface="Arial" pitchFamily="34" charset="0"/>
                <a:ea typeface="Times New Roman" pitchFamily="18" charset="0"/>
                <a:cs typeface="Arial" pitchFamily="34" charset="0"/>
              </a:rPr>
              <a:t>    Assonance: </a:t>
            </a:r>
            <a:r>
              <a:rPr lang="en-US" sz="2400" dirty="0" smtClean="0">
                <a:solidFill>
                  <a:schemeClr val="bg1"/>
                </a:solidFill>
                <a:latin typeface="Arial" pitchFamily="34" charset="0"/>
                <a:ea typeface="Times New Roman" pitchFamily="18" charset="0"/>
                <a:cs typeface="Arial" pitchFamily="34" charset="0"/>
              </a:rPr>
              <a:t>use of vowel sound ‘e’ and ‘o’ (Will you please look </a:t>
            </a:r>
            <a:endParaRPr lang="en-US" sz="2400" dirty="0" smtClean="0">
              <a:solidFill>
                <a:schemeClr val="bg1"/>
              </a:solidFill>
              <a:latin typeface="Arial" pitchFamily="34" charset="0"/>
              <a:ea typeface="Times New Roman" pitchFamily="18" charset="0"/>
              <a:cs typeface="Arial" pitchFamily="34" charset="0"/>
            </a:endParaRPr>
          </a:p>
          <a:p>
            <a:r>
              <a:rPr lang="en-US" sz="2400" dirty="0" smtClean="0">
                <a:solidFill>
                  <a:schemeClr val="bg1"/>
                </a:solidFill>
                <a:latin typeface="Arial" pitchFamily="34" charset="0"/>
                <a:ea typeface="Times New Roman" pitchFamily="18" charset="0"/>
                <a:cs typeface="Arial" pitchFamily="34" charset="0"/>
              </a:rPr>
              <a:t>	</a:t>
            </a:r>
            <a:r>
              <a:rPr lang="en-US" sz="2400" dirty="0" smtClean="0">
                <a:solidFill>
                  <a:schemeClr val="bg1"/>
                </a:solidFill>
                <a:latin typeface="Arial" pitchFamily="34" charset="0"/>
                <a:ea typeface="Times New Roman" pitchFamily="18" charset="0"/>
                <a:cs typeface="Arial" pitchFamily="34" charset="0"/>
              </a:rPr>
              <a:t>			at </a:t>
            </a:r>
            <a:r>
              <a:rPr lang="en-US" sz="2400" dirty="0" smtClean="0">
                <a:solidFill>
                  <a:schemeClr val="bg1"/>
                </a:solidFill>
                <a:latin typeface="Arial" pitchFamily="34" charset="0"/>
                <a:ea typeface="Times New Roman" pitchFamily="18" charset="0"/>
                <a:cs typeface="Arial" pitchFamily="34" charset="0"/>
              </a:rPr>
              <a:t>me when I’m speaking to </a:t>
            </a:r>
            <a:r>
              <a:rPr lang="en-US" sz="2400" dirty="0" smtClean="0">
                <a:solidFill>
                  <a:schemeClr val="bg1"/>
                </a:solidFill>
                <a:latin typeface="Arial" pitchFamily="34" charset="0"/>
                <a:ea typeface="Times New Roman" pitchFamily="18" charset="0"/>
                <a:cs typeface="Arial" pitchFamily="34" charset="0"/>
              </a:rPr>
              <a:t>you).</a:t>
            </a:r>
          </a:p>
          <a:p>
            <a:r>
              <a:rPr lang="en-US" sz="2400" dirty="0" smtClean="0">
                <a:solidFill>
                  <a:schemeClr val="bg1"/>
                </a:solidFill>
                <a:latin typeface="Arial" pitchFamily="34" charset="0"/>
                <a:ea typeface="Times New Roman" pitchFamily="18" charset="0"/>
                <a:cs typeface="Arial" pitchFamily="34" charset="0"/>
              </a:rPr>
              <a:t/>
            </a:r>
            <a:br>
              <a:rPr lang="en-US" sz="2400" dirty="0" smtClean="0">
                <a:solidFill>
                  <a:schemeClr val="bg1"/>
                </a:solidFill>
                <a:latin typeface="Arial" pitchFamily="34" charset="0"/>
                <a:ea typeface="Times New Roman" pitchFamily="18" charset="0"/>
                <a:cs typeface="Arial" pitchFamily="34" charset="0"/>
              </a:rPr>
            </a:br>
            <a:r>
              <a:rPr lang="en-US" sz="2400" dirty="0" smtClean="0">
                <a:solidFill>
                  <a:schemeClr val="bg1"/>
                </a:solidFill>
                <a:latin typeface="Arial" pitchFamily="34" charset="0"/>
                <a:ea typeface="Times New Roman" pitchFamily="18" charset="0"/>
                <a:cs typeface="Arial" pitchFamily="34" charset="0"/>
              </a:rPr>
              <a:t>   Consonance</a:t>
            </a:r>
            <a:r>
              <a:rPr lang="en-US" sz="2400" dirty="0" smtClean="0">
                <a:solidFill>
                  <a:schemeClr val="bg1"/>
                </a:solidFill>
                <a:latin typeface="Arial" pitchFamily="34" charset="0"/>
                <a:ea typeface="Times New Roman" pitchFamily="18" charset="0"/>
                <a:cs typeface="Arial" pitchFamily="34" charset="0"/>
              </a:rPr>
              <a:t>: use of sound ‘r’ (I am </a:t>
            </a:r>
            <a:r>
              <a:rPr lang="en-US" sz="2400" dirty="0" err="1" smtClean="0">
                <a:solidFill>
                  <a:schemeClr val="bg1"/>
                </a:solidFill>
                <a:latin typeface="Arial" pitchFamily="34" charset="0"/>
                <a:ea typeface="Times New Roman" pitchFamily="18" charset="0"/>
                <a:cs typeface="Arial" pitchFamily="34" charset="0"/>
              </a:rPr>
              <a:t>Rapunzel</a:t>
            </a:r>
            <a:r>
              <a:rPr lang="en-US" sz="2400" dirty="0" smtClean="0">
                <a:solidFill>
                  <a:schemeClr val="bg1"/>
                </a:solidFill>
                <a:latin typeface="Arial" pitchFamily="34" charset="0"/>
                <a:ea typeface="Times New Roman" pitchFamily="18" charset="0"/>
                <a:cs typeface="Arial" pitchFamily="34" charset="0"/>
              </a:rPr>
              <a:t>; </a:t>
            </a:r>
            <a:endParaRPr lang="en-US" sz="2400" dirty="0" smtClean="0">
              <a:solidFill>
                <a:schemeClr val="bg1"/>
              </a:solidFill>
              <a:latin typeface="Arial" pitchFamily="34" charset="0"/>
              <a:ea typeface="Times New Roman" pitchFamily="18" charset="0"/>
              <a:cs typeface="Arial" pitchFamily="34" charset="0"/>
            </a:endParaRPr>
          </a:p>
          <a:p>
            <a:r>
              <a:rPr lang="en-US" sz="2400" dirty="0" smtClean="0">
                <a:solidFill>
                  <a:schemeClr val="bg1"/>
                </a:solidFill>
                <a:latin typeface="Arial" pitchFamily="34" charset="0"/>
                <a:ea typeface="Times New Roman" pitchFamily="18" charset="0"/>
                <a:cs typeface="Arial" pitchFamily="34" charset="0"/>
              </a:rPr>
              <a:t> </a:t>
            </a:r>
            <a:r>
              <a:rPr lang="en-US" sz="2400" dirty="0" smtClean="0">
                <a:solidFill>
                  <a:schemeClr val="bg1"/>
                </a:solidFill>
                <a:latin typeface="Arial" pitchFamily="34" charset="0"/>
                <a:ea typeface="Times New Roman" pitchFamily="18" charset="0"/>
                <a:cs typeface="Arial" pitchFamily="34" charset="0"/>
              </a:rPr>
              <a:t>                                                    I </a:t>
            </a:r>
            <a:r>
              <a:rPr lang="en-US" sz="2400" dirty="0" smtClean="0">
                <a:solidFill>
                  <a:schemeClr val="bg1"/>
                </a:solidFill>
                <a:latin typeface="Arial" pitchFamily="34" charset="0"/>
                <a:ea typeface="Times New Roman" pitchFamily="18" charset="0"/>
                <a:cs typeface="Arial" pitchFamily="34" charset="0"/>
              </a:rPr>
              <a:t>have not a care …..Bright hair</a:t>
            </a:r>
            <a:r>
              <a:rPr lang="en-US" sz="2400" dirty="0" smtClean="0">
                <a:solidFill>
                  <a:schemeClr val="bg1"/>
                </a:solidFill>
                <a:latin typeface="Arial" pitchFamily="34" charset="0"/>
                <a:ea typeface="Times New Roman" pitchFamily="18" charset="0"/>
                <a:cs typeface="Arial" pitchFamily="34" charset="0"/>
              </a:rPr>
              <a:t>).</a:t>
            </a:r>
          </a:p>
          <a:p>
            <a:endParaRPr lang="en-US" sz="2400" dirty="0" smtClean="0">
              <a:solidFill>
                <a:schemeClr val="bg1"/>
              </a:solidFill>
              <a:latin typeface="Arial" pitchFamily="34" charset="0"/>
              <a:ea typeface="Times New Roman" pitchFamily="18" charset="0"/>
              <a:cs typeface="Arial" pitchFamily="34" charset="0"/>
            </a:endParaRPr>
          </a:p>
          <a:p>
            <a:r>
              <a:rPr lang="en-US" sz="2400" dirty="0" smtClean="0">
                <a:solidFill>
                  <a:schemeClr val="bg1"/>
                </a:solidFill>
                <a:latin typeface="Arial" pitchFamily="34" charset="0"/>
                <a:ea typeface="Times New Roman" pitchFamily="18" charset="0"/>
                <a:cs typeface="Arial" pitchFamily="34" charset="0"/>
              </a:rPr>
              <a:t/>
            </a:r>
            <a:br>
              <a:rPr lang="en-US" sz="2400" dirty="0" smtClean="0">
                <a:solidFill>
                  <a:schemeClr val="bg1"/>
                </a:solidFill>
                <a:latin typeface="Arial" pitchFamily="34" charset="0"/>
                <a:ea typeface="Times New Roman" pitchFamily="18" charset="0"/>
                <a:cs typeface="Arial" pitchFamily="34" charset="0"/>
              </a:rPr>
            </a:b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endParaRPr>
              <a:solidFill>
                <a:srgbClr val="C00000"/>
              </a:solidFill>
              <a:latin typeface="Arial" pitchFamily="34" charset="0"/>
              <a:cs typeface="Arial" pitchFamily="34" charset="0"/>
            </a:endParaRPr>
          </a:p>
        </p:txBody>
      </p:sp>
      <p:sp>
        <p:nvSpPr>
          <p:cNvPr id="3" name="Rectangle 2"/>
          <p:cNvSpPr/>
          <p:nvPr/>
        </p:nvSpPr>
        <p:spPr>
          <a:xfrm>
            <a:off x="228600" y="1"/>
            <a:ext cx="1757854" cy="800219"/>
          </a:xfrm>
          <a:prstGeom prst="rect">
            <a:avLst/>
          </a:prstGeom>
        </p:spPr>
        <p:txBody>
          <a:bodyPr wrap="square">
            <a:spAutoFit/>
          </a:bodyPr>
          <a:lstStyle/>
          <a:p>
            <a:r>
              <a:rPr lang="en-US" sz="2800" b="1" u="sng" spc="-5" dirty="0" smtClean="0">
                <a:solidFill>
                  <a:srgbClr val="FF0000"/>
                </a:solidFill>
                <a:latin typeface="Arial"/>
                <a:cs typeface="Arial"/>
              </a:rPr>
              <a:t>Stanza-4 </a:t>
            </a:r>
          </a:p>
          <a:p>
            <a:endParaRPr lang="en-US" dirty="0"/>
          </a:p>
        </p:txBody>
      </p:sp>
      <p:sp>
        <p:nvSpPr>
          <p:cNvPr id="23553" name="Rectangle 1"/>
          <p:cNvSpPr>
            <a:spLocks noChangeArrowheads="1"/>
          </p:cNvSpPr>
          <p:nvPr/>
        </p:nvSpPr>
        <p:spPr bwMode="auto">
          <a:xfrm>
            <a:off x="0" y="0"/>
            <a:ext cx="9066906" cy="67403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dirty="0" smtClean="0">
              <a:solidFill>
                <a:srgbClr val="000000"/>
              </a:solidFill>
              <a:latin typeface="Arial" pitchFamily="34" charset="0"/>
              <a:ea typeface="Times New Roman" pitchFamily="18" charset="0"/>
              <a:cs typeface="Arial" pitchFamily="34" charset="0"/>
            </a:endParaRPr>
          </a:p>
          <a:p>
            <a:r>
              <a:rPr lang="en-US" sz="2400" dirty="0" smtClean="0">
                <a:solidFill>
                  <a:schemeClr val="bg1"/>
                </a:solidFill>
                <a:latin typeface="Arial" pitchFamily="34" charset="0"/>
                <a:cs typeface="Arial" pitchFamily="34" charset="0"/>
              </a:rPr>
              <a:t>     Stop </a:t>
            </a:r>
            <a:r>
              <a:rPr lang="en-US" sz="2400" dirty="0" smtClean="0">
                <a:solidFill>
                  <a:schemeClr val="bg1"/>
                </a:solidFill>
                <a:latin typeface="Arial" pitchFamily="34" charset="0"/>
                <a:cs typeface="Arial" pitchFamily="34" charset="0"/>
              </a:rPr>
              <a:t>that sulking at once, Amanda!</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You’re </a:t>
            </a:r>
            <a:r>
              <a:rPr lang="en-US" sz="2400" dirty="0" smtClean="0">
                <a:solidFill>
                  <a:schemeClr val="bg1"/>
                </a:solidFill>
                <a:latin typeface="Arial" pitchFamily="34" charset="0"/>
                <a:cs typeface="Arial" pitchFamily="34" charset="0"/>
              </a:rPr>
              <a:t>always so moody, Amanda!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Anyone </a:t>
            </a:r>
            <a:r>
              <a:rPr lang="en-US" sz="2400" dirty="0" smtClean="0">
                <a:solidFill>
                  <a:schemeClr val="bg1"/>
                </a:solidFill>
                <a:latin typeface="Arial" pitchFamily="34" charset="0"/>
                <a:cs typeface="Arial" pitchFamily="34" charset="0"/>
              </a:rPr>
              <a:t>would think that I nagged at you,</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Amanda!</a:t>
            </a:r>
          </a:p>
          <a:p>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Sulking</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Be </a:t>
            </a:r>
            <a:r>
              <a:rPr lang="en-US" sz="2400" dirty="0" smtClean="0">
                <a:solidFill>
                  <a:schemeClr val="bg1"/>
                </a:solidFill>
                <a:latin typeface="Arial" pitchFamily="34" charset="0"/>
                <a:cs typeface="Arial" pitchFamily="34" charset="0"/>
              </a:rPr>
              <a:t>in a bad mood</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Moody</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Unstable</a:t>
            </a:r>
            <a:r>
              <a:rPr lang="en-US" sz="2400" dirty="0" smtClean="0">
                <a:solidFill>
                  <a:schemeClr val="bg1"/>
                </a:solidFill>
                <a:latin typeface="Arial" pitchFamily="34" charset="0"/>
                <a:cs typeface="Arial" pitchFamily="34" charset="0"/>
              </a:rPr>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Nagged</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Harass</a:t>
            </a:r>
            <a:r>
              <a:rPr lang="en-US" sz="1000" dirty="0" smtClean="0">
                <a:solidFill>
                  <a:schemeClr val="bg1"/>
                </a:solidFill>
                <a:latin typeface="Arial" pitchFamily="34" charset="0"/>
                <a:cs typeface="Arial" pitchFamily="34" charset="0"/>
              </a:rPr>
              <a:t> </a:t>
            </a:r>
          </a:p>
          <a:p>
            <a:r>
              <a:rPr lang="en-US" sz="1000" dirty="0" smtClean="0">
                <a:solidFill>
                  <a:schemeClr val="bg1"/>
                </a:solidFill>
                <a:latin typeface="Arial" pitchFamily="34" charset="0"/>
                <a:cs typeface="Arial" pitchFamily="34" charset="0"/>
              </a:rPr>
              <a:t>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10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Amanda’s </a:t>
            </a:r>
            <a:r>
              <a:rPr lang="en-US" sz="2400" dirty="0" smtClean="0">
                <a:solidFill>
                  <a:schemeClr val="bg1"/>
                </a:solidFill>
                <a:latin typeface="Arial" pitchFamily="34" charset="0"/>
                <a:cs typeface="Arial" pitchFamily="34" charset="0"/>
              </a:rPr>
              <a:t>mother now warns her for behaving in a very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odd </a:t>
            </a:r>
            <a:r>
              <a:rPr lang="en-US" sz="2400" dirty="0" smtClean="0">
                <a:solidFill>
                  <a:schemeClr val="bg1"/>
                </a:solidFill>
                <a:latin typeface="Arial" pitchFamily="34" charset="0"/>
                <a:cs typeface="Arial" pitchFamily="34" charset="0"/>
              </a:rPr>
              <a:t>manner. </a:t>
            </a:r>
          </a:p>
          <a:p>
            <a:r>
              <a:rPr lang="en-US" sz="2400" dirty="0" smtClean="0">
                <a:solidFill>
                  <a:schemeClr val="bg1"/>
                </a:solidFill>
                <a:latin typeface="Arial" pitchFamily="34" charset="0"/>
                <a:cs typeface="Arial" pitchFamily="34" charset="0"/>
              </a:rPr>
              <a:t>     * She </a:t>
            </a:r>
            <a:r>
              <a:rPr lang="en-US" sz="2400" dirty="0" smtClean="0">
                <a:solidFill>
                  <a:schemeClr val="bg1"/>
                </a:solidFill>
                <a:latin typeface="Arial" pitchFamily="34" charset="0"/>
                <a:cs typeface="Arial" pitchFamily="34" charset="0"/>
              </a:rPr>
              <a:t>asks her to stop being in a bad mood. </a:t>
            </a:r>
            <a:r>
              <a:rPr lang="en-US" sz="2400" dirty="0" smtClean="0">
                <a:solidFill>
                  <a:schemeClr val="bg1"/>
                </a:solidFill>
                <a:latin typeface="Arial" pitchFamily="34" charset="0"/>
                <a:cs typeface="Arial" pitchFamily="34" charset="0"/>
              </a:rPr>
              <a:t>Moreover, </a:t>
            </a:r>
            <a:r>
              <a:rPr lang="en-US" sz="2400" dirty="0" smtClean="0">
                <a:solidFill>
                  <a:schemeClr val="bg1"/>
                </a:solidFill>
                <a:latin typeface="Arial" pitchFamily="34" charset="0"/>
                <a:cs typeface="Arial" pitchFamily="34" charset="0"/>
              </a:rPr>
              <a:t>she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blames </a:t>
            </a:r>
            <a:r>
              <a:rPr lang="en-US" sz="2400" dirty="0" smtClean="0">
                <a:solidFill>
                  <a:schemeClr val="bg1"/>
                </a:solidFill>
                <a:latin typeface="Arial" pitchFamily="34" charset="0"/>
                <a:cs typeface="Arial" pitchFamily="34" charset="0"/>
              </a:rPr>
              <a:t>her of having such an unstable mood</a:t>
            </a:r>
            <a:r>
              <a:rPr lang="en-US" sz="2400" dirty="0" smtClean="0">
                <a:solidFill>
                  <a:schemeClr val="bg1"/>
                </a:solidFill>
                <a:latin typeface="Arial" pitchFamily="34" charset="0"/>
                <a:cs typeface="Arial" pitchFamily="34" charset="0"/>
              </a:rPr>
              <a:t>.</a:t>
            </a:r>
            <a:r>
              <a:rPr lang="en-US" sz="1000" dirty="0" smtClean="0">
                <a:solidFill>
                  <a:schemeClr val="bg1"/>
                </a:solidFill>
                <a:latin typeface="Arial" pitchFamily="34" charset="0"/>
                <a:cs typeface="Arial" pitchFamily="34" charset="0"/>
              </a:rPr>
              <a:t> </a:t>
            </a:r>
          </a:p>
          <a:p>
            <a:r>
              <a:rPr lang="en-US" sz="1000" dirty="0" smtClean="0">
                <a:solidFill>
                  <a:schemeClr val="bg1"/>
                </a:solidFill>
                <a:latin typeface="Arial" pitchFamily="34" charset="0"/>
                <a:cs typeface="Arial" pitchFamily="34" charset="0"/>
              </a:rPr>
              <a:t> </a:t>
            </a:r>
            <a:r>
              <a:rPr lang="en-US" sz="1000" dirty="0" smtClean="0">
                <a:solidFill>
                  <a:schemeClr val="bg1"/>
                </a:solidFill>
                <a:latin typeface="Arial" pitchFamily="34" charset="0"/>
                <a:cs typeface="Arial" pitchFamily="34" charset="0"/>
              </a:rPr>
              <a:t> </a:t>
            </a:r>
          </a:p>
          <a:p>
            <a:r>
              <a:rPr lang="en-US" sz="2400" dirty="0" smtClean="0">
                <a:solidFill>
                  <a:schemeClr val="bg1"/>
                </a:solidFill>
                <a:latin typeface="Arial" pitchFamily="34" charset="0"/>
                <a:cs typeface="Arial" pitchFamily="34" charset="0"/>
              </a:rPr>
              <a:t>     * She </a:t>
            </a:r>
            <a:r>
              <a:rPr lang="en-US" sz="2400" dirty="0" smtClean="0">
                <a:solidFill>
                  <a:schemeClr val="bg1"/>
                </a:solidFill>
                <a:latin typeface="Arial" pitchFamily="34" charset="0"/>
                <a:cs typeface="Arial" pitchFamily="34" charset="0"/>
              </a:rPr>
              <a:t>also scolds her by saying that her behavior will one day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make </a:t>
            </a:r>
            <a:r>
              <a:rPr lang="en-US" sz="2400" dirty="0" smtClean="0">
                <a:solidFill>
                  <a:schemeClr val="bg1"/>
                </a:solidFill>
                <a:latin typeface="Arial" pitchFamily="34" charset="0"/>
                <a:cs typeface="Arial" pitchFamily="34" charset="0"/>
              </a:rPr>
              <a:t>people think </a:t>
            </a:r>
            <a:r>
              <a:rPr lang="en-US" sz="2400" dirty="0" smtClean="0">
                <a:solidFill>
                  <a:schemeClr val="bg1"/>
                </a:solidFill>
                <a:latin typeface="Arial" pitchFamily="34" charset="0"/>
                <a:cs typeface="Arial" pitchFamily="34" charset="0"/>
              </a:rPr>
              <a:t>that Amanda was constantly being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harassed </a:t>
            </a:r>
            <a:r>
              <a:rPr lang="en-US" sz="2400" dirty="0" smtClean="0">
                <a:solidFill>
                  <a:schemeClr val="bg1"/>
                </a:solidFill>
                <a:latin typeface="Arial" pitchFamily="34" charset="0"/>
                <a:cs typeface="Arial" pitchFamily="34" charset="0"/>
              </a:rPr>
              <a:t>by her mother.</a:t>
            </a:r>
            <a:endParaRPr lang="en-US" sz="2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endParaRPr>
              <a:solidFill>
                <a:srgbClr val="C00000"/>
              </a:solidFill>
              <a:latin typeface="Arial" pitchFamily="34" charset="0"/>
              <a:cs typeface="Arial" pitchFamily="34" charset="0"/>
            </a:endParaRPr>
          </a:p>
        </p:txBody>
      </p:sp>
      <p:sp>
        <p:nvSpPr>
          <p:cNvPr id="3" name="Rectangle 2"/>
          <p:cNvSpPr/>
          <p:nvPr/>
        </p:nvSpPr>
        <p:spPr>
          <a:xfrm>
            <a:off x="228600" y="1"/>
            <a:ext cx="1757854" cy="800219"/>
          </a:xfrm>
          <a:prstGeom prst="rect">
            <a:avLst/>
          </a:prstGeom>
        </p:spPr>
        <p:txBody>
          <a:bodyPr wrap="square">
            <a:spAutoFit/>
          </a:bodyPr>
          <a:lstStyle/>
          <a:p>
            <a:r>
              <a:rPr lang="en-US" sz="2800" b="1" u="sng" spc="-5" dirty="0" smtClean="0">
                <a:solidFill>
                  <a:srgbClr val="FF0000"/>
                </a:solidFill>
                <a:latin typeface="Arial"/>
                <a:cs typeface="Arial"/>
              </a:rPr>
              <a:t>Stanza-4 </a:t>
            </a:r>
          </a:p>
          <a:p>
            <a:endParaRPr lang="en-US" dirty="0"/>
          </a:p>
        </p:txBody>
      </p:sp>
      <p:sp>
        <p:nvSpPr>
          <p:cNvPr id="23553" name="Rectangle 1"/>
          <p:cNvSpPr>
            <a:spLocks noChangeArrowheads="1"/>
          </p:cNvSpPr>
          <p:nvPr/>
        </p:nvSpPr>
        <p:spPr bwMode="auto">
          <a:xfrm>
            <a:off x="0" y="0"/>
            <a:ext cx="9176166" cy="68018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dirty="0" smtClean="0">
              <a:solidFill>
                <a:srgbClr val="000000"/>
              </a:solidFill>
              <a:latin typeface="Arial" pitchFamily="34" charset="0"/>
              <a:ea typeface="Times New Roman" pitchFamily="18" charset="0"/>
              <a:cs typeface="Arial" pitchFamily="34" charset="0"/>
            </a:endParaRPr>
          </a:p>
          <a:p>
            <a:r>
              <a:rPr lang="en-US" sz="2400" dirty="0" smtClean="0">
                <a:solidFill>
                  <a:schemeClr val="bg1"/>
                </a:solidFill>
                <a:latin typeface="Arial" pitchFamily="34" charset="0"/>
                <a:cs typeface="Arial" pitchFamily="34" charset="0"/>
              </a:rPr>
              <a:t>    * So</a:t>
            </a:r>
            <a:r>
              <a:rPr lang="en-US" sz="2400" dirty="0" smtClean="0">
                <a:solidFill>
                  <a:schemeClr val="bg1"/>
                </a:solidFill>
                <a:latin typeface="Arial" pitchFamily="34" charset="0"/>
                <a:cs typeface="Arial" pitchFamily="34" charset="0"/>
              </a:rPr>
              <a:t>, here we can say that though Amanda is </a:t>
            </a:r>
            <a:r>
              <a:rPr lang="en-US" sz="2400" dirty="0" smtClean="0">
                <a:solidFill>
                  <a:schemeClr val="bg1"/>
                </a:solidFill>
                <a:latin typeface="Arial" pitchFamily="34" charset="0"/>
                <a:cs typeface="Arial" pitchFamily="34" charset="0"/>
              </a:rPr>
              <a:t>always </a:t>
            </a:r>
            <a:r>
              <a:rPr lang="en-US" sz="2400" dirty="0" smtClean="0">
                <a:solidFill>
                  <a:schemeClr val="bg1"/>
                </a:solidFill>
                <a:latin typeface="Arial" pitchFamily="34" charset="0"/>
                <a:cs typeface="Arial" pitchFamily="34" charset="0"/>
              </a:rPr>
              <a:t>pointed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out </a:t>
            </a:r>
            <a:r>
              <a:rPr lang="en-US" sz="2400" dirty="0" smtClean="0">
                <a:solidFill>
                  <a:schemeClr val="bg1"/>
                </a:solidFill>
                <a:latin typeface="Arial" pitchFamily="34" charset="0"/>
                <a:cs typeface="Arial" pitchFamily="34" charset="0"/>
              </a:rPr>
              <a:t>by her mother on every small thing but she can’t react to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this</a:t>
            </a:r>
            <a:r>
              <a:rPr lang="en-US" sz="2400" dirty="0" smtClean="0">
                <a:solidFill>
                  <a:schemeClr val="bg1"/>
                </a:solidFill>
                <a:latin typeface="Arial" pitchFamily="34" charset="0"/>
                <a:cs typeface="Arial" pitchFamily="34" charset="0"/>
              </a:rPr>
              <a:t>.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 If </a:t>
            </a:r>
            <a:r>
              <a:rPr lang="en-US" sz="2400" dirty="0" smtClean="0">
                <a:solidFill>
                  <a:schemeClr val="bg1"/>
                </a:solidFill>
                <a:latin typeface="Arial" pitchFamily="34" charset="0"/>
                <a:cs typeface="Arial" pitchFamily="34" charset="0"/>
              </a:rPr>
              <a:t>she reacts towards </a:t>
            </a:r>
            <a:r>
              <a:rPr lang="en-US" sz="2400" dirty="0" smtClean="0">
                <a:solidFill>
                  <a:schemeClr val="bg1"/>
                </a:solidFill>
                <a:latin typeface="Arial" pitchFamily="34" charset="0"/>
                <a:cs typeface="Arial" pitchFamily="34" charset="0"/>
              </a:rPr>
              <a:t>this </a:t>
            </a:r>
            <a:r>
              <a:rPr lang="en-US" sz="2400" dirty="0" smtClean="0">
                <a:solidFill>
                  <a:schemeClr val="bg1"/>
                </a:solidFill>
                <a:latin typeface="Arial" pitchFamily="34" charset="0"/>
                <a:cs typeface="Arial" pitchFamily="34" charset="0"/>
              </a:rPr>
              <a:t>by getting emotional her mother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takes </a:t>
            </a:r>
            <a:r>
              <a:rPr lang="en-US" sz="2400" dirty="0" smtClean="0">
                <a:solidFill>
                  <a:schemeClr val="bg1"/>
                </a:solidFill>
                <a:latin typeface="Arial" pitchFamily="34" charset="0"/>
                <a:cs typeface="Arial" pitchFamily="34" charset="0"/>
              </a:rPr>
              <a:t>this against her sense of pride and scolds her that she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should </a:t>
            </a:r>
            <a:r>
              <a:rPr lang="en-US" sz="2400" dirty="0" smtClean="0">
                <a:solidFill>
                  <a:schemeClr val="bg1"/>
                </a:solidFill>
                <a:latin typeface="Arial" pitchFamily="34" charset="0"/>
                <a:cs typeface="Arial" pitchFamily="34" charset="0"/>
              </a:rPr>
              <a:t>not </a:t>
            </a:r>
            <a:r>
              <a:rPr lang="en-US" sz="2400" dirty="0" smtClean="0">
                <a:solidFill>
                  <a:schemeClr val="bg1"/>
                </a:solidFill>
                <a:latin typeface="Arial" pitchFamily="34" charset="0"/>
                <a:cs typeface="Arial" pitchFamily="34" charset="0"/>
              </a:rPr>
              <a:t>behave </a:t>
            </a:r>
            <a:r>
              <a:rPr lang="en-US" sz="2400" dirty="0" smtClean="0">
                <a:solidFill>
                  <a:schemeClr val="bg1"/>
                </a:solidFill>
                <a:latin typeface="Arial" pitchFamily="34" charset="0"/>
                <a:cs typeface="Arial" pitchFamily="34" charset="0"/>
              </a:rPr>
              <a:t>like this as others would think that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Amanda’s </a:t>
            </a:r>
            <a:r>
              <a:rPr lang="en-US" sz="2400" dirty="0" smtClean="0">
                <a:solidFill>
                  <a:schemeClr val="bg1"/>
                </a:solidFill>
                <a:latin typeface="Arial" pitchFamily="34" charset="0"/>
                <a:cs typeface="Arial" pitchFamily="34" charset="0"/>
              </a:rPr>
              <a:t>mother is very dominating towards her child</a:t>
            </a:r>
            <a:r>
              <a:rPr lang="en-US" sz="2400" dirty="0" smtClean="0">
                <a:solidFill>
                  <a:schemeClr val="bg1"/>
                </a:solidFill>
                <a:latin typeface="Arial" pitchFamily="34" charset="0"/>
                <a:cs typeface="Arial" pitchFamily="34" charset="0"/>
              </a:rPr>
              <a:t>.</a:t>
            </a:r>
          </a:p>
          <a:p>
            <a:r>
              <a:rPr lang="en-US" sz="2400" dirty="0" smtClean="0">
                <a:solidFill>
                  <a:schemeClr val="bg1"/>
                </a:solidFill>
                <a:latin typeface="Arial" pitchFamily="34" charset="0"/>
                <a:cs typeface="Arial" pitchFamily="34" charset="0"/>
              </a:rPr>
              <a:t> </a:t>
            </a:r>
            <a:r>
              <a:rPr lang="en-US" sz="1000" dirty="0" smtClean="0">
                <a:solidFill>
                  <a:schemeClr val="bg1"/>
                </a:solidFill>
                <a:latin typeface="Arial" pitchFamily="34" charset="0"/>
                <a:cs typeface="Arial" pitchFamily="34" charset="0"/>
              </a:rPr>
              <a:t>     </a:t>
            </a:r>
          </a:p>
          <a:p>
            <a:r>
              <a:rPr lang="en-US" sz="1000" dirty="0" smtClean="0">
                <a:solidFill>
                  <a:schemeClr val="bg1"/>
                </a:solidFill>
                <a:latin typeface="Arial" pitchFamily="34" charset="0"/>
                <a:cs typeface="Arial" pitchFamily="34" charset="0"/>
              </a:rPr>
              <a:t> </a:t>
            </a:r>
            <a:r>
              <a:rPr lang="en-US" sz="10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 Literary </a:t>
            </a:r>
            <a:r>
              <a:rPr lang="en-US" sz="2400" dirty="0" smtClean="0">
                <a:solidFill>
                  <a:schemeClr val="bg1"/>
                </a:solidFill>
                <a:latin typeface="Arial" pitchFamily="34" charset="0"/>
                <a:cs typeface="Arial" pitchFamily="34" charset="0"/>
              </a:rPr>
              <a:t>Devices</a:t>
            </a:r>
            <a:r>
              <a:rPr lang="en-US" sz="2400" dirty="0" smtClean="0">
                <a:solidFill>
                  <a:schemeClr val="bg1"/>
                </a:solidFill>
                <a:latin typeface="Arial" pitchFamily="34" charset="0"/>
                <a:cs typeface="Arial" pitchFamily="34" charset="0"/>
              </a:rPr>
              <a:t>:</a:t>
            </a:r>
          </a:p>
          <a:p>
            <a:r>
              <a:rPr lang="en-US" sz="2400" dirty="0" smtClean="0">
                <a:solidFill>
                  <a:schemeClr val="bg1"/>
                </a:solidFill>
                <a:latin typeface="Arial" pitchFamily="34" charset="0"/>
                <a:cs typeface="Arial" pitchFamily="34" charset="0"/>
              </a:rPr>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 Alliteration</a:t>
            </a:r>
            <a:r>
              <a:rPr lang="en-US" sz="2400" dirty="0" smtClean="0">
                <a:solidFill>
                  <a:schemeClr val="bg1"/>
                </a:solidFill>
                <a:latin typeface="Arial" pitchFamily="34" charset="0"/>
                <a:cs typeface="Arial" pitchFamily="34" charset="0"/>
              </a:rPr>
              <a:t>: ‘Stop that sulking’ - ‘s’ sound is repeated at the </a:t>
            </a: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                              start </a:t>
            </a:r>
            <a:r>
              <a:rPr lang="en-US" sz="2400" dirty="0" smtClean="0">
                <a:solidFill>
                  <a:schemeClr val="bg1"/>
                </a:solidFill>
                <a:latin typeface="Arial" pitchFamily="34" charset="0"/>
                <a:cs typeface="Arial" pitchFamily="34" charset="0"/>
              </a:rPr>
              <a:t>of closely placed </a:t>
            </a:r>
            <a:r>
              <a:rPr lang="en-US" sz="2400" dirty="0" smtClean="0">
                <a:solidFill>
                  <a:schemeClr val="bg1"/>
                </a:solidFill>
                <a:latin typeface="Arial" pitchFamily="34" charset="0"/>
                <a:cs typeface="Arial" pitchFamily="34" charset="0"/>
              </a:rPr>
              <a:t>words.</a:t>
            </a:r>
            <a:r>
              <a:rPr lang="en-US" sz="2400" dirty="0" smtClean="0">
                <a:solidFill>
                  <a:schemeClr val="bg1"/>
                </a:solidFill>
                <a:latin typeface="Arial" pitchFamily="34" charset="0"/>
                <a:cs typeface="Arial" pitchFamily="34" charset="0"/>
              </a:rPr>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        * Rhyme </a:t>
            </a:r>
            <a:r>
              <a:rPr lang="en-US" sz="2400" dirty="0" smtClean="0">
                <a:solidFill>
                  <a:schemeClr val="bg1"/>
                </a:solidFill>
                <a:latin typeface="Arial" pitchFamily="34" charset="0"/>
                <a:cs typeface="Arial" pitchFamily="34" charset="0"/>
              </a:rPr>
              <a:t>scheme: </a:t>
            </a:r>
            <a:r>
              <a:rPr lang="en-US" sz="2400" dirty="0" err="1" smtClean="0">
                <a:solidFill>
                  <a:schemeClr val="bg1"/>
                </a:solidFill>
                <a:latin typeface="Arial" pitchFamily="34" charset="0"/>
                <a:cs typeface="Arial" pitchFamily="34" charset="0"/>
              </a:rPr>
              <a:t>aaha</a:t>
            </a:r>
            <a:r>
              <a:rPr lang="en-US" sz="2400" dirty="0" smtClean="0">
                <a:solidFill>
                  <a:schemeClr val="bg1"/>
                </a:solidFill>
                <a:latin typeface="Arial" pitchFamily="34" charset="0"/>
                <a:cs typeface="Arial" pitchFamily="34" charset="0"/>
              </a:rPr>
              <a:t> (Amanda, Amanda, you, Amanda</a:t>
            </a:r>
            <a:r>
              <a:rPr lang="en-US" sz="2400" dirty="0" smtClean="0">
                <a:solidFill>
                  <a:schemeClr val="bg1"/>
                </a:solidFill>
                <a:latin typeface="Arial" pitchFamily="34" charset="0"/>
                <a:cs typeface="Arial" pitchFamily="34" charset="0"/>
              </a:rPr>
              <a:t>)</a:t>
            </a:r>
          </a:p>
          <a:p>
            <a:endParaRPr lang="en-US" sz="2400" dirty="0" smtClean="0">
              <a:solidFill>
                <a:schemeClr val="bg1"/>
              </a:solidFill>
              <a:latin typeface="Arial" pitchFamily="34" charset="0"/>
              <a:cs typeface="Arial" pitchFamily="34" charset="0"/>
            </a:endParaRPr>
          </a:p>
          <a:p>
            <a:endParaRPr lang="en-US" sz="2400" dirty="0" smtClean="0">
              <a:solidFill>
                <a:schemeClr val="bg1"/>
              </a:solidFill>
              <a:latin typeface="Arial" pitchFamily="34" charset="0"/>
              <a:cs typeface="Arial" pitchFamily="34" charset="0"/>
            </a:endParaRPr>
          </a:p>
          <a:p>
            <a:endParaRPr lang="en-US" sz="2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endParaRPr lang="en-US" sz="4400"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endParaRPr lang="en-US" sz="4400"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endParaRPr lang="en-US" sz="4400"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z="4400" spc="-5" dirty="0" smtClean="0">
                <a:solidFill>
                  <a:srgbClr val="FF0000"/>
                </a:solidFill>
                <a:latin typeface="Arial"/>
                <a:cs typeface="Arial"/>
              </a:rPr>
              <a:t>					Any Question?</a:t>
            </a:r>
            <a:endParaRPr sz="4400">
              <a:solidFill>
                <a:srgbClr val="C00000"/>
              </a:solidFill>
              <a:latin typeface="Arial" pitchFamily="34" charset="0"/>
              <a:cs typeface="Arial" pitchFamily="34" charset="0"/>
            </a:endParaRPr>
          </a:p>
        </p:txBody>
      </p:sp>
      <p:sp>
        <p:nvSpPr>
          <p:cNvPr id="23553" name="Rectangle 1"/>
          <p:cNvSpPr>
            <a:spLocks noChangeArrowheads="1"/>
          </p:cNvSpPr>
          <p:nvPr/>
        </p:nvSpPr>
        <p:spPr bwMode="auto">
          <a:xfrm>
            <a:off x="0" y="0"/>
            <a:ext cx="9176166"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dirty="0" smtClean="0">
              <a:solidFill>
                <a:srgbClr val="000000"/>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300" dirty="0" smtClean="0">
              <a:solidFill>
                <a:srgbClr val="000000"/>
              </a:solidFill>
              <a:latin typeface="Arial" pitchFamily="34" charset="0"/>
              <a:ea typeface="Times New Roman" pitchFamily="18" charset="0"/>
              <a:cs typeface="Arial" pitchFamily="34" charset="0"/>
            </a:endParaRPr>
          </a:p>
          <a:p>
            <a:r>
              <a:rPr lang="en-US" sz="2400" dirty="0" smtClean="0">
                <a:solidFill>
                  <a:schemeClr val="bg1"/>
                </a:solidFill>
                <a:latin typeface="Arial" pitchFamily="34" charset="0"/>
                <a:cs typeface="Arial" pitchFamily="34" charset="0"/>
              </a:rPr>
              <a:t>    </a:t>
            </a:r>
            <a:endParaRPr lang="en-US" sz="2400" dirty="0" smtClean="0">
              <a:solidFill>
                <a:schemeClr val="bg1"/>
              </a:solidFill>
              <a:latin typeface="Arial" pitchFamily="34" charset="0"/>
              <a:cs typeface="Arial" pitchFamily="34" charset="0"/>
            </a:endParaRPr>
          </a:p>
          <a:p>
            <a:endParaRPr lang="en-US" sz="2400" dirty="0" smtClean="0">
              <a:solidFill>
                <a:schemeClr val="bg1"/>
              </a:solidFill>
              <a:latin typeface="Arial" pitchFamily="34" charset="0"/>
              <a:cs typeface="Arial" pitchFamily="34" charset="0"/>
            </a:endParaRPr>
          </a:p>
          <a:p>
            <a:endParaRPr lang="en-US" sz="2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r>
              <a:rPr lang="en-US" sz="2800" b="1" u="sng" spc="-5" dirty="0" smtClean="0">
                <a:solidFill>
                  <a:srgbClr val="FF0000"/>
                </a:solidFill>
                <a:latin typeface="Arial"/>
                <a:cs typeface="Arial"/>
              </a:rPr>
              <a:t>Robin </a:t>
            </a:r>
            <a:r>
              <a:rPr lang="en-US" sz="2800" b="1" u="sng" spc="-5" dirty="0" smtClean="0">
                <a:solidFill>
                  <a:srgbClr val="FF0000"/>
                </a:solidFill>
                <a:latin typeface="Arial"/>
                <a:cs typeface="Arial"/>
              </a:rPr>
              <a:t>Klein</a:t>
            </a:r>
          </a:p>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a:t>
            </a: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Born 28 February 1936 (age 84) </a:t>
            </a:r>
            <a:r>
              <a:rPr lang="en-US" sz="2400" dirty="0" err="1" smtClean="0">
                <a:solidFill>
                  <a:schemeClr val="bg1"/>
                </a:solidFill>
                <a:latin typeface="Arial" pitchFamily="34" charset="0"/>
                <a:cs typeface="Arial" pitchFamily="34" charset="0"/>
              </a:rPr>
              <a:t>Kempsey</a:t>
            </a:r>
            <a:r>
              <a:rPr lang="en-US" sz="2400" dirty="0" smtClean="0">
                <a:solidFill>
                  <a:schemeClr val="bg1"/>
                </a:solidFill>
                <a:latin typeface="Arial" pitchFamily="34" charset="0"/>
                <a:cs typeface="Arial" pitchFamily="34" charset="0"/>
              </a:rPr>
              <a:t>, </a:t>
            </a: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New South Wales, Australia </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Genre : Children’s and young adult fiction</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Notable Works: Hating Alison Ashley, Halfway Across the Galaxy and Turn Left, Came Back to Show You I Could Fly</a:t>
            </a:r>
            <a:endParaRPr lang="en-US" sz="2400" spc="-5" dirty="0" smtClean="0">
              <a:solidFill>
                <a:schemeClr val="bg1"/>
              </a:solidFill>
              <a:latin typeface="Arial" pitchFamily="34" charset="0"/>
              <a:cs typeface="Arial" pitchFamily="34" charset="0"/>
            </a:endParaRPr>
          </a:p>
          <a:p>
            <a:pPr marL="355600" marR="28575" indent="-342900">
              <a:lnSpc>
                <a:spcPct val="100000"/>
              </a:lnSpc>
              <a:spcBef>
                <a:spcPts val="105"/>
              </a:spcBef>
              <a:buClr>
                <a:srgbClr val="DEF5F9"/>
              </a:buClr>
              <a:buChar char="•"/>
              <a:tabLst>
                <a:tab pos="354965" algn="l"/>
                <a:tab pos="355600" algn="l"/>
              </a:tabLst>
            </a:pPr>
            <a:r>
              <a:rPr lang="en-US" sz="2400" spc="-5" dirty="0" smtClean="0">
                <a:solidFill>
                  <a:schemeClr val="bg1"/>
                </a:solidFill>
                <a:latin typeface="Arial" pitchFamily="34" charset="0"/>
                <a:cs typeface="Arial" pitchFamily="34" charset="0"/>
              </a:rPr>
              <a:t>Robin Klein </a:t>
            </a:r>
            <a:r>
              <a:rPr lang="en-US" sz="2400" dirty="0" smtClean="0">
                <a:solidFill>
                  <a:schemeClr val="bg1"/>
                </a:solidFill>
                <a:latin typeface="Arial" pitchFamily="34" charset="0"/>
                <a:cs typeface="Arial" pitchFamily="34" charset="0"/>
              </a:rPr>
              <a:t>is a </a:t>
            </a:r>
            <a:r>
              <a:rPr lang="en-US" sz="2400" spc="-5" dirty="0" smtClean="0">
                <a:solidFill>
                  <a:schemeClr val="bg1"/>
                </a:solidFill>
                <a:latin typeface="Arial" pitchFamily="34" charset="0"/>
                <a:cs typeface="Arial" pitchFamily="34" charset="0"/>
              </a:rPr>
              <a:t>poet </a:t>
            </a:r>
            <a:r>
              <a:rPr lang="en-US" sz="2400" dirty="0" smtClean="0">
                <a:solidFill>
                  <a:schemeClr val="bg1"/>
                </a:solidFill>
                <a:latin typeface="Arial" pitchFamily="34" charset="0"/>
                <a:cs typeface="Arial" pitchFamily="34" charset="0"/>
              </a:rPr>
              <a:t>who takes in his  </a:t>
            </a:r>
            <a:r>
              <a:rPr lang="en-US" sz="2400" spc="-5" dirty="0" smtClean="0">
                <a:solidFill>
                  <a:schemeClr val="bg1"/>
                </a:solidFill>
                <a:latin typeface="Arial" pitchFamily="34" charset="0"/>
                <a:cs typeface="Arial" pitchFamily="34" charset="0"/>
              </a:rPr>
              <a:t>pen, the </a:t>
            </a:r>
            <a:r>
              <a:rPr lang="en-US" sz="2400" dirty="0" smtClean="0">
                <a:solidFill>
                  <a:schemeClr val="bg1"/>
                </a:solidFill>
                <a:latin typeface="Arial" pitchFamily="34" charset="0"/>
                <a:cs typeface="Arial" pitchFamily="34" charset="0"/>
              </a:rPr>
              <a:t>everyday </a:t>
            </a:r>
            <a:r>
              <a:rPr lang="en-US" sz="2400" spc="-5" dirty="0" smtClean="0">
                <a:solidFill>
                  <a:schemeClr val="bg1"/>
                </a:solidFill>
                <a:latin typeface="Arial" pitchFamily="34" charset="0"/>
                <a:cs typeface="Arial" pitchFamily="34" charset="0"/>
              </a:rPr>
              <a:t>and </a:t>
            </a:r>
            <a:r>
              <a:rPr lang="en-US" sz="2400" dirty="0" smtClean="0">
                <a:solidFill>
                  <a:schemeClr val="bg1"/>
                </a:solidFill>
                <a:latin typeface="Arial" pitchFamily="34" charset="0"/>
                <a:cs typeface="Arial" pitchFamily="34" charset="0"/>
              </a:rPr>
              <a:t>universal  </a:t>
            </a:r>
            <a:r>
              <a:rPr lang="en-US" sz="2400" spc="-5" dirty="0" smtClean="0">
                <a:solidFill>
                  <a:schemeClr val="bg1"/>
                </a:solidFill>
                <a:latin typeface="Arial" pitchFamily="34" charset="0"/>
                <a:cs typeface="Arial" pitchFamily="34" charset="0"/>
              </a:rPr>
              <a:t>happenings </a:t>
            </a:r>
            <a:r>
              <a:rPr lang="en-US" sz="2400" dirty="0" smtClean="0">
                <a:solidFill>
                  <a:schemeClr val="bg1"/>
                </a:solidFill>
                <a:latin typeface="Arial" pitchFamily="34" charset="0"/>
                <a:cs typeface="Arial" pitchFamily="34" charset="0"/>
              </a:rPr>
              <a:t>of </a:t>
            </a:r>
            <a:r>
              <a:rPr lang="en-US" sz="2400" spc="-5" dirty="0" smtClean="0">
                <a:solidFill>
                  <a:schemeClr val="bg1"/>
                </a:solidFill>
                <a:latin typeface="Arial" pitchFamily="34" charset="0"/>
                <a:cs typeface="Arial" pitchFamily="34" charset="0"/>
              </a:rPr>
              <a:t>life. </a:t>
            </a:r>
            <a:r>
              <a:rPr lang="en-US" sz="2400" dirty="0" smtClean="0">
                <a:solidFill>
                  <a:schemeClr val="bg1"/>
                </a:solidFill>
                <a:latin typeface="Arial" pitchFamily="34" charset="0"/>
                <a:cs typeface="Arial" pitchFamily="34" charset="0"/>
              </a:rPr>
              <a:t>Activities </a:t>
            </a:r>
            <a:r>
              <a:rPr lang="en-US" sz="2400" spc="-5" dirty="0" smtClean="0">
                <a:solidFill>
                  <a:schemeClr val="bg1"/>
                </a:solidFill>
                <a:latin typeface="Arial" pitchFamily="34" charset="0"/>
                <a:cs typeface="Arial" pitchFamily="34" charset="0"/>
              </a:rPr>
              <a:t>pertaining to  </a:t>
            </a:r>
            <a:r>
              <a:rPr lang="en-US" sz="2400" dirty="0" smtClean="0">
                <a:solidFill>
                  <a:schemeClr val="bg1"/>
                </a:solidFill>
                <a:latin typeface="Arial" pitchFamily="34" charset="0"/>
                <a:cs typeface="Arial" pitchFamily="34" charset="0"/>
              </a:rPr>
              <a:t>small </a:t>
            </a:r>
            <a:r>
              <a:rPr lang="en-US" sz="2400" spc="-5" dirty="0" smtClean="0">
                <a:solidFill>
                  <a:schemeClr val="bg1"/>
                </a:solidFill>
                <a:latin typeface="Arial" pitchFamily="34" charset="0"/>
                <a:cs typeface="Arial" pitchFamily="34" charset="0"/>
              </a:rPr>
              <a:t>children </a:t>
            </a:r>
            <a:r>
              <a:rPr lang="en-US" sz="2400" dirty="0" smtClean="0">
                <a:solidFill>
                  <a:schemeClr val="bg1"/>
                </a:solidFill>
                <a:latin typeface="Arial" pitchFamily="34" charset="0"/>
                <a:cs typeface="Arial" pitchFamily="34" charset="0"/>
              </a:rPr>
              <a:t>are very </a:t>
            </a:r>
            <a:r>
              <a:rPr lang="en-US" sz="2400" spc="-5" dirty="0" smtClean="0">
                <a:solidFill>
                  <a:schemeClr val="bg1"/>
                </a:solidFill>
                <a:latin typeface="Arial" pitchFamily="34" charset="0"/>
                <a:cs typeface="Arial" pitchFamily="34" charset="0"/>
              </a:rPr>
              <a:t>dear </a:t>
            </a:r>
            <a:r>
              <a:rPr lang="en-US" sz="2400" dirty="0" smtClean="0">
                <a:solidFill>
                  <a:schemeClr val="bg1"/>
                </a:solidFill>
                <a:latin typeface="Arial" pitchFamily="34" charset="0"/>
                <a:cs typeface="Arial" pitchFamily="34" charset="0"/>
              </a:rPr>
              <a:t>to him as</a:t>
            </a:r>
            <a:r>
              <a:rPr lang="en-US" sz="2400" spc="-140" dirty="0" smtClean="0">
                <a:solidFill>
                  <a:schemeClr val="bg1"/>
                </a:solidFill>
                <a:latin typeface="Arial" pitchFamily="34" charset="0"/>
                <a:cs typeface="Arial" pitchFamily="34" charset="0"/>
              </a:rPr>
              <a:t> </a:t>
            </a:r>
            <a:r>
              <a:rPr lang="en-US" sz="2400" spc="-5" dirty="0" smtClean="0">
                <a:solidFill>
                  <a:schemeClr val="bg1"/>
                </a:solidFill>
                <a:latin typeface="Arial" pitchFamily="34" charset="0"/>
                <a:cs typeface="Arial" pitchFamily="34" charset="0"/>
              </a:rPr>
              <a:t>they</a:t>
            </a:r>
            <a:r>
              <a:rPr lang="en-US" sz="2400" spc="-5" dirty="0">
                <a:solidFill>
                  <a:schemeClr val="bg1"/>
                </a:solidFill>
                <a:latin typeface="Arial" pitchFamily="34" charset="0"/>
                <a:cs typeface="Arial" pitchFamily="34" charset="0"/>
              </a:rPr>
              <a:t> </a:t>
            </a:r>
            <a:r>
              <a:rPr lang="en-US" sz="2400" spc="-5" dirty="0" smtClean="0">
                <a:solidFill>
                  <a:schemeClr val="bg1"/>
                </a:solidFill>
                <a:latin typeface="Arial" pitchFamily="34" charset="0"/>
                <a:cs typeface="Arial" pitchFamily="34" charset="0"/>
              </a:rPr>
              <a:t>represent, innocence, </a:t>
            </a:r>
            <a:r>
              <a:rPr lang="en-US" sz="2400" dirty="0" smtClean="0">
                <a:solidFill>
                  <a:schemeClr val="bg1"/>
                </a:solidFill>
                <a:latin typeface="Arial" pitchFamily="34" charset="0"/>
                <a:cs typeface="Arial" pitchFamily="34" charset="0"/>
              </a:rPr>
              <a:t>love, </a:t>
            </a:r>
            <a:r>
              <a:rPr lang="en-US" sz="2400" spc="-5" dirty="0" smtClean="0">
                <a:solidFill>
                  <a:schemeClr val="bg1"/>
                </a:solidFill>
                <a:latin typeface="Arial" pitchFamily="34" charset="0"/>
                <a:cs typeface="Arial" pitchFamily="34" charset="0"/>
              </a:rPr>
              <a:t>smartness</a:t>
            </a:r>
            <a:r>
              <a:rPr lang="en-US" sz="2400" spc="-65" dirty="0" smtClean="0">
                <a:solidFill>
                  <a:schemeClr val="bg1"/>
                </a:solidFill>
                <a:latin typeface="Arial" pitchFamily="34" charset="0"/>
                <a:cs typeface="Arial" pitchFamily="34" charset="0"/>
              </a:rPr>
              <a:t> </a:t>
            </a:r>
            <a:r>
              <a:rPr lang="en-US" sz="2400" spc="-5" dirty="0" smtClean="0">
                <a:solidFill>
                  <a:schemeClr val="bg1"/>
                </a:solidFill>
                <a:latin typeface="Arial" pitchFamily="34" charset="0"/>
                <a:cs typeface="Arial" pitchFamily="34" charset="0"/>
              </a:rPr>
              <a:t>and  their</a:t>
            </a:r>
            <a:r>
              <a:rPr lang="en-US" sz="2400" spc="-20" dirty="0" smtClean="0">
                <a:solidFill>
                  <a:schemeClr val="bg1"/>
                </a:solidFill>
                <a:latin typeface="Arial" pitchFamily="34" charset="0"/>
                <a:cs typeface="Arial" pitchFamily="34" charset="0"/>
              </a:rPr>
              <a:t> </a:t>
            </a:r>
            <a:r>
              <a:rPr lang="en-US" sz="2400" spc="-5" dirty="0" smtClean="0">
                <a:solidFill>
                  <a:schemeClr val="bg1"/>
                </a:solidFill>
                <a:latin typeface="Arial" pitchFamily="34" charset="0"/>
                <a:cs typeface="Arial" pitchFamily="34" charset="0"/>
              </a:rPr>
              <a:t>nature.</a:t>
            </a:r>
          </a:p>
          <a:p>
            <a:pPr marL="355600" marR="28575" indent="-342900">
              <a:lnSpc>
                <a:spcPct val="100000"/>
              </a:lnSpc>
              <a:spcBef>
                <a:spcPts val="105"/>
              </a:spcBef>
              <a:buClr>
                <a:srgbClr val="DEF5F9"/>
              </a:buClr>
              <a:buChar char="•"/>
              <a:tabLst>
                <a:tab pos="354965" algn="l"/>
                <a:tab pos="355600" algn="l"/>
              </a:tabLst>
            </a:pPr>
            <a:r>
              <a:rPr lang="en-US" sz="2400" spc="-5" dirty="0" smtClean="0">
                <a:solidFill>
                  <a:schemeClr val="bg1"/>
                </a:solidFill>
                <a:latin typeface="Arial" pitchFamily="34" charset="0"/>
                <a:cs typeface="Arial" pitchFamily="34" charset="0"/>
              </a:rPr>
              <a:t> </a:t>
            </a:r>
          </a:p>
          <a:p>
            <a:pPr marL="355600" marR="28575" indent="-342900">
              <a:lnSpc>
                <a:spcPct val="100000"/>
              </a:lnSpc>
              <a:spcBef>
                <a:spcPts val="105"/>
              </a:spcBef>
              <a:buClr>
                <a:srgbClr val="DEF5F9"/>
              </a:buClr>
              <a:buChar char="•"/>
              <a:tabLst>
                <a:tab pos="354965" algn="l"/>
                <a:tab pos="355600" algn="l"/>
              </a:tabLst>
            </a:pPr>
            <a:endParaRPr lang="en-US" spc="-5" dirty="0" smtClean="0">
              <a:solidFill>
                <a:schemeClr val="bg1"/>
              </a:solidFill>
              <a:latin typeface="Arial"/>
              <a:cs typeface="Arial"/>
            </a:endParaRPr>
          </a:p>
        </p:txBody>
      </p:sp>
      <p:pic>
        <p:nvPicPr>
          <p:cNvPr id="1026" name="Picture 2" descr="F:\SK Shyam\Class-10 English Study Materials\First Flight Chapterwise Study Materials\Amanda\robin-klein-1.jpg"/>
          <p:cNvPicPr>
            <a:picLocks noChangeAspect="1" noChangeArrowheads="1"/>
          </p:cNvPicPr>
          <p:nvPr/>
        </p:nvPicPr>
        <p:blipFill>
          <a:blip r:embed="rId3"/>
          <a:srcRect/>
          <a:stretch>
            <a:fillRect/>
          </a:stretch>
        </p:blipFill>
        <p:spPr bwMode="auto">
          <a:xfrm>
            <a:off x="6553200" y="0"/>
            <a:ext cx="2590800" cy="2362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z="2800" spc="-5" dirty="0" smtClean="0">
                <a:solidFill>
                  <a:srgbClr val="FF0000"/>
                </a:solidFill>
                <a:latin typeface="Arial"/>
                <a:cs typeface="Arial"/>
              </a:rPr>
              <a:t>  </a:t>
            </a:r>
            <a:r>
              <a:rPr lang="en-US" sz="2800" b="1" u="sng" spc="-5" dirty="0" smtClean="0">
                <a:solidFill>
                  <a:srgbClr val="FF0000"/>
                </a:solidFill>
                <a:latin typeface="Arial"/>
                <a:cs typeface="Arial"/>
              </a:rPr>
              <a:t>Introduction &amp; Summary</a:t>
            </a:r>
          </a:p>
          <a:p>
            <a:pPr marL="355600" marR="28575" indent="-342900">
              <a:lnSpc>
                <a:spcPct val="100000"/>
              </a:lnSpc>
              <a:spcBef>
                <a:spcPts val="105"/>
              </a:spcBef>
              <a:buClr>
                <a:srgbClr val="DEF5F9"/>
              </a:buClr>
              <a:tabLst>
                <a:tab pos="354965" algn="l"/>
                <a:tab pos="355600" algn="l"/>
              </a:tabLst>
            </a:pPr>
            <a:endParaRPr lang="en-US" sz="2800" b="1" u="sng" spc="-5" dirty="0" smtClean="0">
              <a:solidFill>
                <a:srgbClr val="FF0000"/>
              </a:solidFill>
              <a:latin typeface="Arial"/>
              <a:cs typeface="Arial"/>
            </a:endParaRPr>
          </a:p>
          <a:p>
            <a:pPr marL="355600" marR="28575" indent="-342900">
              <a:lnSpc>
                <a:spcPct val="100000"/>
              </a:lnSpc>
              <a:spcBef>
                <a:spcPts val="105"/>
              </a:spcBef>
              <a:buClr>
                <a:srgbClr val="DEF5F9"/>
              </a:buClr>
              <a:buFont typeface="Arial" charset="0"/>
              <a:buChar char="•"/>
              <a:tabLst>
                <a:tab pos="354965" algn="l"/>
                <a:tab pos="355600" algn="l"/>
              </a:tabLst>
            </a:pPr>
            <a:r>
              <a:rPr lang="en-US" sz="2400" dirty="0" smtClean="0">
                <a:solidFill>
                  <a:schemeClr val="bg1"/>
                </a:solidFill>
                <a:latin typeface="Arial" pitchFamily="34" charset="0"/>
                <a:cs typeface="Arial" pitchFamily="34" charset="0"/>
              </a:rPr>
              <a:t>Robin Klein has expressed the views of a little girl, Amanda who is constantly pointed out by her mother for making mistakes. Mistakes which she considers so as they are not part of the code of good conduct laid out by the society in which we live</a:t>
            </a:r>
            <a:r>
              <a:rPr lang="en-US" sz="2400" dirty="0" smtClean="0">
                <a:solidFill>
                  <a:schemeClr val="bg1"/>
                </a:solidFill>
                <a:latin typeface="Arial" pitchFamily="34" charset="0"/>
                <a:cs typeface="Arial" pitchFamily="34" charset="0"/>
              </a:rPr>
              <a:t>.</a:t>
            </a:r>
          </a:p>
          <a:p>
            <a:pPr marL="355600" marR="28575" indent="-342900">
              <a:lnSpc>
                <a:spcPct val="100000"/>
              </a:lnSpc>
              <a:spcBef>
                <a:spcPts val="105"/>
              </a:spcBef>
              <a:buClr>
                <a:srgbClr val="DEF5F9"/>
              </a:buClr>
              <a:tabLst>
                <a:tab pos="354965" algn="l"/>
                <a:tab pos="355600" algn="l"/>
              </a:tabLst>
            </a:pPr>
            <a:endParaRPr lang="en-US" sz="1000" dirty="0" smtClean="0">
              <a:solidFill>
                <a:schemeClr val="bg1"/>
              </a:solidFill>
              <a:latin typeface="Arial" pitchFamily="34" charset="0"/>
              <a:cs typeface="Arial" pitchFamily="34" charset="0"/>
            </a:endParaRPr>
          </a:p>
          <a:p>
            <a:pPr marL="355600" marR="28575" indent="-342900">
              <a:lnSpc>
                <a:spcPct val="100000"/>
              </a:lnSpc>
              <a:spcBef>
                <a:spcPts val="105"/>
              </a:spcBef>
              <a:buClr>
                <a:srgbClr val="DEF5F9"/>
              </a:buClr>
              <a:buFont typeface="Arial" charset="0"/>
              <a:buChar char="•"/>
              <a:tabLst>
                <a:tab pos="354965" algn="l"/>
                <a:tab pos="355600" algn="l"/>
              </a:tabLst>
            </a:pPr>
            <a:r>
              <a:rPr lang="en-US" sz="2400" dirty="0" smtClean="0">
                <a:solidFill>
                  <a:schemeClr val="bg1"/>
                </a:solidFill>
                <a:latin typeface="Arial" pitchFamily="34" charset="0"/>
                <a:cs typeface="Arial" pitchFamily="34" charset="0"/>
              </a:rPr>
              <a:t>The poem describes a girl named Amanda and her mother who is nagging her for her mistakes. She is first pointed out most probably by her mother for biting her nails and for not sitting in the right posture. The mother also feels that Amanda sits in a very lazy manner</a:t>
            </a:r>
            <a:r>
              <a:rPr lang="en-US" sz="2400" dirty="0" smtClean="0">
                <a:solidFill>
                  <a:schemeClr val="bg1"/>
                </a:solidFill>
                <a:latin typeface="Arial" pitchFamily="34" charset="0"/>
                <a:cs typeface="Arial" pitchFamily="34" charset="0"/>
              </a:rPr>
              <a:t>.</a:t>
            </a:r>
          </a:p>
          <a:p>
            <a:pPr marL="355600" marR="28575" indent="-342900">
              <a:lnSpc>
                <a:spcPct val="100000"/>
              </a:lnSpc>
              <a:spcBef>
                <a:spcPts val="105"/>
              </a:spcBef>
              <a:buClr>
                <a:srgbClr val="DEF5F9"/>
              </a:buClr>
              <a:tabLst>
                <a:tab pos="354965" algn="l"/>
                <a:tab pos="355600" algn="l"/>
              </a:tabLst>
            </a:pPr>
            <a:endParaRPr lang="en-US" sz="1000" dirty="0" smtClean="0">
              <a:solidFill>
                <a:schemeClr val="bg1"/>
              </a:solidFill>
              <a:latin typeface="Arial" pitchFamily="34" charset="0"/>
              <a:cs typeface="Arial" pitchFamily="34" charset="0"/>
            </a:endParaRPr>
          </a:p>
          <a:p>
            <a:pPr marL="355600" marR="28575" indent="-342900">
              <a:lnSpc>
                <a:spcPct val="100000"/>
              </a:lnSpc>
              <a:spcBef>
                <a:spcPts val="105"/>
              </a:spcBef>
              <a:buClr>
                <a:srgbClr val="DEF5F9"/>
              </a:buClr>
              <a:buFont typeface="Arial" charset="0"/>
              <a:buChar char="•"/>
              <a:tabLst>
                <a:tab pos="354965" algn="l"/>
                <a:tab pos="355600" algn="l"/>
              </a:tabLst>
            </a:pPr>
            <a:r>
              <a:rPr lang="en-US" sz="2400" dirty="0" smtClean="0">
                <a:solidFill>
                  <a:schemeClr val="bg1"/>
                </a:solidFill>
                <a:latin typeface="Arial" pitchFamily="34" charset="0"/>
                <a:cs typeface="Arial" pitchFamily="34" charset="0"/>
              </a:rPr>
              <a:t>To this, Amanda imagines herself as a mermaid </a:t>
            </a: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who lives a calm and relaxing life in the beautiful </a:t>
            </a: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green sea. </a:t>
            </a:r>
          </a:p>
          <a:p>
            <a:pPr marL="355600" marR="28575" indent="-342900">
              <a:lnSpc>
                <a:spcPct val="100000"/>
              </a:lnSpc>
              <a:spcBef>
                <a:spcPts val="105"/>
              </a:spcBef>
              <a:buClr>
                <a:srgbClr val="DEF5F9"/>
              </a:buClr>
              <a:tabLst>
                <a:tab pos="354965" algn="l"/>
                <a:tab pos="355600" algn="l"/>
              </a:tabLst>
            </a:pPr>
            <a:r>
              <a:rPr lang="en-US" sz="2400" dirty="0" smtClean="0">
                <a:latin typeface="Arial" pitchFamily="34" charset="0"/>
                <a:cs typeface="Arial" pitchFamily="34" charset="0"/>
              </a:rPr>
              <a:t> </a:t>
            </a:r>
          </a:p>
          <a:p>
            <a:pPr marL="355600" marR="28575" indent="-342900">
              <a:lnSpc>
                <a:spcPct val="100000"/>
              </a:lnSpc>
              <a:spcBef>
                <a:spcPts val="105"/>
              </a:spcBef>
              <a:buClr>
                <a:srgbClr val="DEF5F9"/>
              </a:buCl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endParaRPr>
              <a:solidFill>
                <a:srgbClr val="FF0000"/>
              </a:solidFill>
              <a:latin typeface="Arial" pitchFamily="34" charset="0"/>
              <a:cs typeface="Arial" pitchFamily="34" charset="0"/>
            </a:endParaRPr>
          </a:p>
        </p:txBody>
      </p:sp>
      <p:pic>
        <p:nvPicPr>
          <p:cNvPr id="3" name="Picture 2" descr="amanda"/>
          <p:cNvPicPr/>
          <p:nvPr/>
        </p:nvPicPr>
        <p:blipFill>
          <a:blip r:embed="rId3"/>
          <a:srcRect/>
          <a:stretch>
            <a:fillRect/>
          </a:stretch>
        </p:blipFill>
        <p:spPr bwMode="auto">
          <a:xfrm>
            <a:off x="7448550" y="4419600"/>
            <a:ext cx="169545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dirty="0" smtClean="0">
              <a:latin typeface="Arial" pitchFamily="34" charset="0"/>
              <a:cs typeface="Arial" pitchFamily="34" charset="0"/>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r>
              <a:rPr lang="en-US" sz="2800" b="1" u="sng" spc="-5" dirty="0" smtClean="0">
                <a:solidFill>
                  <a:srgbClr val="FF0000"/>
                </a:solidFill>
                <a:latin typeface="Arial"/>
                <a:cs typeface="Arial"/>
              </a:rPr>
              <a:t>Introduction &amp; Summary</a:t>
            </a:r>
          </a:p>
          <a:p>
            <a:pPr marL="355600" marR="28575" indent="-342900">
              <a:lnSpc>
                <a:spcPct val="100000"/>
              </a:lnSpc>
              <a:spcBef>
                <a:spcPts val="105"/>
              </a:spcBef>
              <a:buClr>
                <a:srgbClr val="DEF5F9"/>
              </a:buClr>
              <a:tabLst>
                <a:tab pos="354965" algn="l"/>
                <a:tab pos="355600" algn="l"/>
              </a:tabLst>
            </a:pPr>
            <a:endParaRPr lang="en-US" sz="2800" b="1" u="sng" dirty="0" smtClean="0">
              <a:latin typeface="Arial" pitchFamily="34" charset="0"/>
              <a:cs typeface="Arial" pitchFamily="34" charset="0"/>
            </a:endParaRP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Further, she is nagged for not cleaning her room and shoes and also for not doing her homework. </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She then imagines herself to be an orphan because she is now fed up of being watched by her parents continuously.</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She </a:t>
            </a:r>
            <a:r>
              <a:rPr lang="en-US" sz="2400" dirty="0" smtClean="0">
                <a:solidFill>
                  <a:schemeClr val="bg1"/>
                </a:solidFill>
                <a:latin typeface="Arial" pitchFamily="34" charset="0"/>
                <a:cs typeface="Arial" pitchFamily="34" charset="0"/>
              </a:rPr>
              <a:t>says that she would have enjoyed her freedom then, by making the patterns of her bare feet on the sand and would live a peaceful life.</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Next, Amanda is scolded for eating too many chocolates as this causes pimples. She is also scolded for not listening to her mother. So, now Amanda thinks of being </a:t>
            </a:r>
            <a:r>
              <a:rPr lang="en-US" sz="2400" dirty="0" err="1" smtClean="0">
                <a:solidFill>
                  <a:schemeClr val="bg1"/>
                </a:solidFill>
                <a:latin typeface="Arial" pitchFamily="34" charset="0"/>
                <a:cs typeface="Arial" pitchFamily="34" charset="0"/>
              </a:rPr>
              <a:t>Rapunzel</a:t>
            </a:r>
            <a:r>
              <a:rPr lang="en-US" sz="2400" dirty="0" smtClean="0">
                <a:solidFill>
                  <a:schemeClr val="bg1"/>
                </a:solidFill>
                <a:latin typeface="Arial" pitchFamily="34" charset="0"/>
                <a:cs typeface="Arial" pitchFamily="34" charset="0"/>
              </a:rPr>
              <a:t>.</a:t>
            </a:r>
          </a:p>
          <a:p>
            <a:pPr marL="355600" marR="28575" indent="-342900">
              <a:lnSpc>
                <a:spcPct val="100000"/>
              </a:lnSpc>
              <a:spcBef>
                <a:spcPts val="105"/>
              </a:spcBef>
              <a:buClr>
                <a:srgbClr val="DEF5F9"/>
              </a:buClr>
              <a:buChar char="•"/>
              <a:tabLst>
                <a:tab pos="354965" algn="l"/>
                <a:tab pos="355600" algn="l"/>
              </a:tabLst>
            </a:pPr>
            <a:r>
              <a:rPr lang="en-US" sz="2400" dirty="0" err="1" smtClean="0">
                <a:solidFill>
                  <a:schemeClr val="bg1"/>
                </a:solidFill>
                <a:latin typeface="Arial" pitchFamily="34" charset="0"/>
                <a:cs typeface="Arial" pitchFamily="34" charset="0"/>
              </a:rPr>
              <a:t>Rapunzel</a:t>
            </a:r>
            <a:r>
              <a:rPr lang="en-US" sz="2400" dirty="0" smtClean="0">
                <a:solidFill>
                  <a:schemeClr val="bg1"/>
                </a:solidFill>
                <a:latin typeface="Arial" pitchFamily="34" charset="0"/>
                <a:cs typeface="Arial" pitchFamily="34" charset="0"/>
              </a:rPr>
              <a:t> is a character from a fairy tale and wants to live in a huge tower like her. In the tower she will be alone and will live a peaceful life and will never allow anyone to come in.</a:t>
            </a:r>
          </a:p>
          <a:p>
            <a:pPr marL="355600" marR="28575" indent="-342900">
              <a:lnSpc>
                <a:spcPct val="100000"/>
              </a:lnSpc>
              <a:spcBef>
                <a:spcPts val="105"/>
              </a:spcBef>
              <a:buClr>
                <a:srgbClr val="DEF5F9"/>
              </a:buClr>
              <a:tabLst>
                <a:tab pos="354965" algn="l"/>
                <a:tab pos="355600" algn="l"/>
              </a:tabLst>
            </a:pPr>
            <a:endParaRPr sz="240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dirty="0" smtClean="0">
              <a:latin typeface="Arial" pitchFamily="34" charset="0"/>
              <a:cs typeface="Arial" pitchFamily="34" charset="0"/>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r>
              <a:rPr lang="en-US" sz="2800" b="1" u="sng" spc="-5" dirty="0" smtClean="0">
                <a:solidFill>
                  <a:srgbClr val="FF0000"/>
                </a:solidFill>
                <a:latin typeface="Arial"/>
                <a:cs typeface="Arial"/>
              </a:rPr>
              <a:t>Introduction &amp; Summary</a:t>
            </a:r>
          </a:p>
          <a:p>
            <a:pPr marL="355600" marR="28575" indent="-342900">
              <a:lnSpc>
                <a:spcPct val="100000"/>
              </a:lnSpc>
              <a:spcBef>
                <a:spcPts val="105"/>
              </a:spcBef>
              <a:buClr>
                <a:srgbClr val="DEF5F9"/>
              </a:buClr>
              <a:tabLst>
                <a:tab pos="354965" algn="l"/>
                <a:tab pos="355600" algn="l"/>
              </a:tabLst>
            </a:pPr>
            <a:endParaRPr lang="en-US" sz="2800" b="1" u="sng" dirty="0" smtClean="0">
              <a:latin typeface="Arial" pitchFamily="34" charset="0"/>
              <a:cs typeface="Arial" pitchFamily="34" charset="0"/>
            </a:endParaRP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Finally, the mother asks her to stop being moody because she doesn’t want anyone to blame her for harassing her daughter. At this time the poet has not written any reaction from Amanda’s side. </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This constant nagging has made her so sad that she has even stopped to imagine herself as someone else. </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She used to do so in order to escape from the continuous harassment and dominance of her parents.</a:t>
            </a:r>
          </a:p>
          <a:p>
            <a:pPr marL="355600" marR="28575" indent="-342900">
              <a:lnSpc>
                <a:spcPct val="100000"/>
              </a:lnSpc>
              <a:spcBef>
                <a:spcPts val="105"/>
              </a:spcBef>
              <a:buClr>
                <a:srgbClr val="DEF5F9"/>
              </a:buClr>
              <a:tabLst>
                <a:tab pos="354965" algn="l"/>
                <a:tab pos="355600" algn="l"/>
              </a:tabLst>
            </a:pPr>
            <a:endParaRPr sz="240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r>
              <a:rPr lang="en-US" sz="2800" b="1" u="sng" spc="-5" dirty="0" smtClean="0">
                <a:solidFill>
                  <a:srgbClr val="FF0000"/>
                </a:solidFill>
                <a:latin typeface="Arial"/>
                <a:cs typeface="Arial"/>
              </a:rPr>
              <a:t>Stanza-1</a:t>
            </a:r>
          </a:p>
          <a:p>
            <a:pPr lvl="2"/>
            <a:endParaRPr lang="en-US" sz="2400" dirty="0" smtClean="0">
              <a:solidFill>
                <a:schemeClr val="bg1"/>
              </a:solidFill>
              <a:latin typeface="Arial" pitchFamily="34" charset="0"/>
              <a:cs typeface="Arial" pitchFamily="34" charset="0"/>
            </a:endParaRPr>
          </a:p>
          <a:p>
            <a:pPr lvl="2"/>
            <a:r>
              <a:rPr lang="en-US" sz="2400" dirty="0" smtClean="0">
                <a:solidFill>
                  <a:schemeClr val="bg1"/>
                </a:solidFill>
                <a:latin typeface="Arial" pitchFamily="34" charset="0"/>
                <a:cs typeface="Arial" pitchFamily="34" charset="0"/>
              </a:rPr>
              <a:t>Don’t bite your nails, Amanda!</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Don’t hunch your shoulders, Amanda!</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Stop that slouching and sit up straight,</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Amanda!</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(There is a languid, emerald sea,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where the sole inhabitant is me—</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a mermaid, drifting blissfully.)</a:t>
            </a:r>
          </a:p>
          <a:p>
            <a:endParaRPr lang="en-US" sz="2400" dirty="0" smtClean="0">
              <a:solidFill>
                <a:schemeClr val="bg1"/>
              </a:solidFill>
              <a:latin typeface="Arial" pitchFamily="34" charset="0"/>
              <a:cs typeface="Arial" pitchFamily="34" charset="0"/>
            </a:endParaRPr>
          </a:p>
          <a:p>
            <a:pPr lvl="1"/>
            <a:r>
              <a:rPr lang="en-US" sz="2400" dirty="0" smtClean="0">
                <a:solidFill>
                  <a:schemeClr val="bg1"/>
                </a:solidFill>
                <a:latin typeface="Arial" pitchFamily="34" charset="0"/>
                <a:cs typeface="Arial" pitchFamily="34" charset="0"/>
              </a:rPr>
              <a:t>Hunch: Bend</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Slouching: Sitting in a lazy way</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Languid: Relaxed</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Emerald: Here, green color</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Inhabitant: Resident</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Drifting: Carried slowly by the water</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Blissfully: Happily</a:t>
            </a:r>
          </a:p>
          <a:p>
            <a:pPr lvl="1"/>
            <a:endParaRPr sz="2400">
              <a:solidFill>
                <a:schemeClr val="bg1"/>
              </a:solidFill>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dirty="0" smtClean="0"/>
          </a:p>
          <a:p>
            <a:pPr marL="355600" marR="28575" indent="-342900">
              <a:lnSpc>
                <a:spcPct val="100000"/>
              </a:lnSpc>
              <a:spcBef>
                <a:spcPts val="105"/>
              </a:spcBef>
              <a:buClr>
                <a:srgbClr val="DEF5F9"/>
              </a:buClr>
              <a:tabLst>
                <a:tab pos="354965" algn="l"/>
                <a:tab pos="355600" algn="l"/>
              </a:tabLst>
            </a:pPr>
            <a:r>
              <a:rPr lang="en-US" dirty="0" smtClean="0">
                <a:solidFill>
                  <a:srgbClr val="FF0000"/>
                </a:solidFill>
                <a:latin typeface="Arial" pitchFamily="34" charset="0"/>
                <a:cs typeface="Arial" pitchFamily="34" charset="0"/>
              </a:rPr>
              <a:t>	</a:t>
            </a:r>
            <a:r>
              <a:rPr lang="en-US" sz="2800" b="1" u="sng" dirty="0" smtClean="0">
                <a:solidFill>
                  <a:srgbClr val="FF0000"/>
                </a:solidFill>
                <a:latin typeface="Arial" pitchFamily="34" charset="0"/>
                <a:cs typeface="Arial" pitchFamily="34" charset="0"/>
              </a:rPr>
              <a:t>Stanza-1</a:t>
            </a:r>
            <a:endParaRPr lang="en-US" sz="900" b="1" u="sng" dirty="0" smtClean="0">
              <a:solidFill>
                <a:srgbClr val="FF0000"/>
              </a:solidFill>
              <a:latin typeface="Arial" pitchFamily="34" charset="0"/>
              <a:cs typeface="Arial" pitchFamily="34" charset="0"/>
            </a:endParaRPr>
          </a:p>
          <a:p>
            <a:pPr marL="355600" marR="28575" indent="-342900">
              <a:lnSpc>
                <a:spcPct val="100000"/>
              </a:lnSpc>
              <a:spcBef>
                <a:spcPts val="105"/>
              </a:spcBef>
              <a:buClr>
                <a:srgbClr val="DEF5F9"/>
              </a:buClr>
              <a:tabLst>
                <a:tab pos="354965" algn="l"/>
                <a:tab pos="355600" algn="l"/>
              </a:tabLst>
            </a:pPr>
            <a:endParaRPr lang="en-US" sz="800" b="1" u="sng" dirty="0" smtClean="0">
              <a:solidFill>
                <a:srgbClr val="FF0000"/>
              </a:solidFill>
              <a:latin typeface="Arial" pitchFamily="34" charset="0"/>
              <a:cs typeface="Arial" pitchFamily="34" charset="0"/>
            </a:endParaRP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The poet is describing Amanda, a little girl who is always pointed out by her mother for her mistakes and how she imagines her life to be. </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The poet says that the mother is pointing out Amanda for biting nails which is a bad habit. Next she asks her to sit straight without bending her shoulders.</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Amanda who has habit of bending her shoulders and sitting lazily is being pointed out because her mother wants her to sit in the right posture. </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At this point of time, when she is being scolded by her mother, she imagines herself to be in a deep green sea. She says that she wants to be the only resident of this beautiful green sea. </a:t>
            </a: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She imagines herself like a mermaid who is alone there and leads her life in a very relaxing way. She says that she wants to be carried away by the current of water and feel the relaxing environment there.</a:t>
            </a:r>
          </a:p>
          <a:p>
            <a:pPr marL="355600" marR="28575" indent="-342900">
              <a:lnSpc>
                <a:spcPct val="100000"/>
              </a:lnSpc>
              <a:spcBef>
                <a:spcPts val="105"/>
              </a:spcBef>
              <a:buClr>
                <a:srgbClr val="DEF5F9"/>
              </a:buClr>
              <a:tabLst>
                <a:tab pos="354965" algn="l"/>
                <a:tab pos="355600" algn="l"/>
              </a:tabLst>
            </a:pPr>
            <a:endParaRPr sz="2400">
              <a:solidFill>
                <a:schemeClr val="bg1"/>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dirty="0" smtClean="0"/>
          </a:p>
          <a:p>
            <a:pPr marL="355600" marR="28575" indent="-342900">
              <a:lnSpc>
                <a:spcPct val="100000"/>
              </a:lnSpc>
              <a:spcBef>
                <a:spcPts val="105"/>
              </a:spcBef>
              <a:buClr>
                <a:srgbClr val="DEF5F9"/>
              </a:buClr>
              <a:tabLst>
                <a:tab pos="354965" algn="l"/>
                <a:tab pos="355600" algn="l"/>
              </a:tabLst>
            </a:pPr>
            <a:r>
              <a:rPr lang="en-US" dirty="0" smtClean="0">
                <a:solidFill>
                  <a:srgbClr val="FF0000"/>
                </a:solidFill>
                <a:latin typeface="Arial" pitchFamily="34" charset="0"/>
                <a:cs typeface="Arial" pitchFamily="34" charset="0"/>
              </a:rPr>
              <a:t>	</a:t>
            </a:r>
            <a:r>
              <a:rPr lang="en-US" sz="2800" b="1" u="sng" dirty="0" smtClean="0">
                <a:solidFill>
                  <a:srgbClr val="FF0000"/>
                </a:solidFill>
                <a:latin typeface="Arial" pitchFamily="34" charset="0"/>
                <a:cs typeface="Arial" pitchFamily="34" charset="0"/>
              </a:rPr>
              <a:t>Stanza-1</a:t>
            </a:r>
          </a:p>
          <a:p>
            <a:pPr marL="355600" marR="28575" indent="-342900">
              <a:lnSpc>
                <a:spcPct val="100000"/>
              </a:lnSpc>
              <a:spcBef>
                <a:spcPts val="105"/>
              </a:spcBef>
              <a:buClr>
                <a:srgbClr val="DEF5F9"/>
              </a:buClr>
              <a:buChar char="•"/>
              <a:tabLst>
                <a:tab pos="354965" algn="l"/>
                <a:tab pos="355600" algn="l"/>
              </a:tabLst>
            </a:pPr>
            <a:endParaRPr lang="en-US" dirty="0" smtClean="0">
              <a:solidFill>
                <a:schemeClr val="bg1"/>
              </a:solidFill>
              <a:latin typeface="Arial" pitchFamily="34" charset="0"/>
              <a:cs typeface="Arial" pitchFamily="34" charset="0"/>
            </a:endParaRPr>
          </a:p>
          <a:p>
            <a:pPr marL="355600" marR="28575" indent="-342900">
              <a:lnSpc>
                <a:spcPct val="100000"/>
              </a:lnSpc>
              <a:spcBef>
                <a:spcPts val="105"/>
              </a:spcBef>
              <a:buClr>
                <a:srgbClr val="DEF5F9"/>
              </a:buClr>
              <a:buChar char="•"/>
              <a:tabLst>
                <a:tab pos="354965" algn="l"/>
                <a:tab pos="355600" algn="l"/>
              </a:tabLst>
            </a:pPr>
            <a:r>
              <a:rPr lang="en-US" sz="2400" dirty="0" smtClean="0">
                <a:solidFill>
                  <a:schemeClr val="bg1"/>
                </a:solidFill>
                <a:latin typeface="Arial" pitchFamily="34" charset="0"/>
                <a:cs typeface="Arial" pitchFamily="34" charset="0"/>
              </a:rPr>
              <a:t>Literary devices:</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*Anaphora: Repeated use of a word at start of two or more lines (don’t bite… don’t hunch)</a:t>
            </a:r>
          </a:p>
          <a:p>
            <a:pPr marL="355600" marR="28575" indent="-342900">
              <a:lnSpc>
                <a:spcPct val="100000"/>
              </a:lnSpc>
              <a:spcBef>
                <a:spcPts val="105"/>
              </a:spcBef>
              <a:buClr>
                <a:srgbClr val="DEF5F9"/>
              </a:buClr>
              <a:buChar char="•"/>
              <a:tabLst>
                <a:tab pos="354965" algn="l"/>
                <a:tab pos="355600" algn="l"/>
              </a:tabLst>
            </a:pPr>
            <a:endParaRPr lang="en-US" sz="800" dirty="0" smtClean="0">
              <a:solidFill>
                <a:schemeClr val="bg1"/>
              </a:solidFill>
              <a:latin typeface="Arial" pitchFamily="34" charset="0"/>
              <a:cs typeface="Arial" pitchFamily="34" charset="0"/>
            </a:endParaRP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*Assonance: use of vowel sound ‘o’ (don’t hunch your shoulders)</a:t>
            </a: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a:t>
            </a: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*Rhyme: </a:t>
            </a:r>
            <a:r>
              <a:rPr lang="en-US" sz="2400" dirty="0" err="1" smtClean="0">
                <a:solidFill>
                  <a:schemeClr val="bg1"/>
                </a:solidFill>
                <a:latin typeface="Arial" pitchFamily="34" charset="0"/>
                <a:cs typeface="Arial" pitchFamily="34" charset="0"/>
              </a:rPr>
              <a:t>aaba</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ccc</a:t>
            </a:r>
            <a:r>
              <a:rPr lang="en-US" sz="2400" dirty="0" smtClean="0">
                <a:solidFill>
                  <a:schemeClr val="bg1"/>
                </a:solidFill>
                <a:latin typeface="Arial" pitchFamily="34" charset="0"/>
                <a:cs typeface="Arial" pitchFamily="34" charset="0"/>
              </a:rPr>
              <a:t> (Amanda, Amanda, straight, Amanda, sea, me, blissfully)</a:t>
            </a: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*Metaphor: use of word emerald sea for green </a:t>
            </a:r>
            <a:r>
              <a:rPr lang="en-US" sz="2400" dirty="0" err="1" smtClean="0">
                <a:solidFill>
                  <a:schemeClr val="bg1"/>
                </a:solidFill>
                <a:latin typeface="Arial" pitchFamily="34" charset="0"/>
                <a:cs typeface="Arial" pitchFamily="34" charset="0"/>
              </a:rPr>
              <a:t>colour</a:t>
            </a:r>
            <a:r>
              <a:rPr lang="en-US" sz="2400" dirty="0" smtClean="0">
                <a:solidFill>
                  <a:schemeClr val="bg1"/>
                </a:solidFill>
                <a:latin typeface="Arial" pitchFamily="34" charset="0"/>
                <a:cs typeface="Arial" pitchFamily="34" charset="0"/>
              </a:rPr>
              <a:t> of sea being similar to the </a:t>
            </a:r>
            <a:r>
              <a:rPr lang="en-US" sz="2400" dirty="0" err="1" smtClean="0">
                <a:solidFill>
                  <a:schemeClr val="bg1"/>
                </a:solidFill>
                <a:latin typeface="Arial" pitchFamily="34" charset="0"/>
                <a:cs typeface="Arial" pitchFamily="34" charset="0"/>
              </a:rPr>
              <a:t>colour</a:t>
            </a:r>
            <a:r>
              <a:rPr lang="en-US" sz="2400" dirty="0" smtClean="0">
                <a:solidFill>
                  <a:schemeClr val="bg1"/>
                </a:solidFill>
                <a:latin typeface="Arial" pitchFamily="34" charset="0"/>
                <a:cs typeface="Arial" pitchFamily="34" charset="0"/>
              </a:rPr>
              <a:t> of </a:t>
            </a:r>
            <a:r>
              <a:rPr lang="en-US" sz="2400" dirty="0" err="1" smtClean="0">
                <a:solidFill>
                  <a:schemeClr val="bg1"/>
                </a:solidFill>
                <a:latin typeface="Arial" pitchFamily="34" charset="0"/>
                <a:cs typeface="Arial" pitchFamily="34" charset="0"/>
              </a:rPr>
              <a:t>emrald</a:t>
            </a:r>
            <a:endParaRPr lang="en-US" sz="2400" dirty="0" smtClean="0">
              <a:solidFill>
                <a:schemeClr val="bg1"/>
              </a:solidFill>
              <a:latin typeface="Arial" pitchFamily="34" charset="0"/>
              <a:cs typeface="Arial" pitchFamily="34" charset="0"/>
            </a:endParaRP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*Alliteration: ‘Stop that slouching and sit up straight’ - ‘s’ sound is being repeated at the start of closely placed words.</a:t>
            </a:r>
          </a:p>
          <a:p>
            <a:pPr marL="355600" marR="28575" indent="-342900">
              <a:lnSpc>
                <a:spcPct val="100000"/>
              </a:lnSpc>
              <a:spcBef>
                <a:spcPts val="105"/>
              </a:spcBef>
              <a:buClr>
                <a:srgbClr val="DEF5F9"/>
              </a:buClr>
              <a:tabLst>
                <a:tab pos="354965" algn="l"/>
                <a:tab pos="355600" algn="l"/>
              </a:tabLst>
            </a:pPr>
            <a:r>
              <a:rPr lang="en-US" sz="2400" dirty="0" smtClean="0">
                <a:solidFill>
                  <a:schemeClr val="bg1"/>
                </a:solidFill>
                <a:latin typeface="Arial" pitchFamily="34" charset="0"/>
                <a:cs typeface="Arial" pitchFamily="34" charset="0"/>
              </a:rPr>
              <a:t>	</a:t>
            </a:r>
            <a:br>
              <a:rPr lang="en-US" sz="2400" dirty="0" smtClean="0">
                <a:solidFill>
                  <a:schemeClr val="bg1"/>
                </a:solidFill>
                <a:latin typeface="Arial" pitchFamily="34" charset="0"/>
                <a:cs typeface="Arial" pitchFamily="34" charset="0"/>
              </a:rPr>
            </a:br>
            <a:r>
              <a:rPr lang="en-US" sz="2400" dirty="0" smtClean="0">
                <a:solidFill>
                  <a:schemeClr val="bg1"/>
                </a:solidFill>
                <a:latin typeface="Arial" pitchFamily="34" charset="0"/>
                <a:cs typeface="Arial" pitchFamily="34" charset="0"/>
              </a:rPr>
              <a:t>*Allusion: ‘mermaid’ is a well known imaginary creature.</a:t>
            </a:r>
          </a:p>
          <a:p>
            <a:pPr marL="355600" marR="28575" indent="-342900">
              <a:lnSpc>
                <a:spcPct val="100000"/>
              </a:lnSpc>
              <a:spcBef>
                <a:spcPts val="105"/>
              </a:spcBef>
              <a:buClr>
                <a:srgbClr val="DEF5F9"/>
              </a:buClr>
              <a:tabLst>
                <a:tab pos="354965" algn="l"/>
                <a:tab pos="355600" algn="l"/>
              </a:tabLst>
            </a:pPr>
            <a:endParaRPr sz="240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pPr marL="355600" marR="28575" indent="-342900">
              <a:lnSpc>
                <a:spcPct val="100000"/>
              </a:lnSpc>
              <a:spcBef>
                <a:spcPts val="105"/>
              </a:spcBef>
              <a:buClr>
                <a:srgbClr val="DEF5F9"/>
              </a:buClr>
              <a:buChar char="•"/>
              <a:tabLst>
                <a:tab pos="354965" algn="l"/>
                <a:tab pos="355600" algn="l"/>
              </a:tabLst>
            </a:pPr>
            <a:endParaRPr lang="en-US" spc="-5" dirty="0" smtClean="0">
              <a:solidFill>
                <a:srgbClr val="FF0000"/>
              </a:solidFill>
              <a:latin typeface="Arial"/>
              <a:cs typeface="Arial"/>
            </a:endParaRPr>
          </a:p>
          <a:p>
            <a:pPr marL="355600" marR="28575" indent="-342900">
              <a:lnSpc>
                <a:spcPct val="100000"/>
              </a:lnSpc>
              <a:spcBef>
                <a:spcPts val="105"/>
              </a:spcBef>
              <a:buClr>
                <a:srgbClr val="DEF5F9"/>
              </a:buClr>
              <a:tabLst>
                <a:tab pos="354965" algn="l"/>
                <a:tab pos="355600" algn="l"/>
              </a:tabLst>
            </a:pPr>
            <a:r>
              <a:rPr lang="en-US" spc="-5" dirty="0" smtClean="0">
                <a:solidFill>
                  <a:srgbClr val="FF0000"/>
                </a:solidFill>
                <a:latin typeface="Arial"/>
                <a:cs typeface="Arial"/>
              </a:rPr>
              <a:t>  </a:t>
            </a:r>
            <a:endParaRPr>
              <a:solidFill>
                <a:srgbClr val="C00000"/>
              </a:solidFill>
              <a:latin typeface="Arial" pitchFamily="34" charset="0"/>
              <a:cs typeface="Arial" pitchFamily="34" charset="0"/>
            </a:endParaRPr>
          </a:p>
        </p:txBody>
      </p:sp>
      <p:sp>
        <p:nvSpPr>
          <p:cNvPr id="1025" name="Rectangle 1"/>
          <p:cNvSpPr>
            <a:spLocks noChangeArrowheads="1"/>
          </p:cNvSpPr>
          <p:nvPr/>
        </p:nvSpPr>
        <p:spPr bwMode="auto">
          <a:xfrm>
            <a:off x="0" y="0"/>
            <a:ext cx="91440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800" b="1" dirty="0" smtClean="0">
                <a:solidFill>
                  <a:srgbClr val="FF0000"/>
                </a:solidFill>
                <a:latin typeface="Arial" pitchFamily="34" charset="0"/>
                <a:ea typeface="Times New Roman" pitchFamily="18" charset="0"/>
                <a:cs typeface="Arial" pitchFamily="34" charset="0"/>
              </a:rPr>
              <a:t>    </a:t>
            </a:r>
            <a:r>
              <a:rPr lang="en-US" sz="2800" b="1" u="sng" dirty="0" smtClean="0">
                <a:solidFill>
                  <a:srgbClr val="FF0000"/>
                </a:solidFill>
                <a:latin typeface="Arial" pitchFamily="34" charset="0"/>
                <a:ea typeface="Times New Roman" pitchFamily="18" charset="0"/>
                <a:cs typeface="Arial" pitchFamily="34" charset="0"/>
              </a:rPr>
              <a:t>Stanza-2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lvl="1" fontAlgn="base">
              <a:spcBef>
                <a:spcPct val="0"/>
              </a:spcBef>
              <a:spcAft>
                <a:spcPct val="0"/>
              </a:spcAf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Did you finish your homework, Amanda?</a:t>
            </a:r>
            <a:b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Did you tidy your room, Amanda?</a:t>
            </a:r>
            <a:b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 thought I told you to clean your shoes,</a:t>
            </a:r>
            <a:b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Amanda!                                                                  </a:t>
            </a:r>
            <a:b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 am an orphan, roaming the street.</a:t>
            </a:r>
            <a:b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 pattern soft dust with my hushed, bare feet.</a:t>
            </a:r>
            <a:b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The silence is golden, the freedom is sweet.)</a:t>
            </a:r>
          </a:p>
          <a:p>
            <a:pPr lvl="1" eaLnBrk="0" fontAlgn="base" hangingPunct="0">
              <a:spcBef>
                <a:spcPct val="0"/>
              </a:spcBef>
              <a:spcAft>
                <a:spcPct val="0"/>
              </a:spcAft>
            </a:pPr>
            <a:endPar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lvl="1" eaLnBrk="0" fontAlgn="base" hangingPunct="0">
              <a:spcBef>
                <a:spcPct val="0"/>
              </a:spcBef>
              <a:spcAft>
                <a:spcPct val="0"/>
              </a:spcAft>
            </a:pP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Orphan: A child whose parents are dead</a:t>
            </a:r>
            <a:b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br>
            <a:r>
              <a:rPr kumimoji="0" lang="en-US" sz="24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Hushed: quiet and still place</a:t>
            </a:r>
            <a:r>
              <a:rPr kumimoji="0" lang="en-US" sz="2400" b="0" i="0" u="none" strike="noStrike" cap="none" normalizeH="0" baseline="0" dirty="0" smtClean="0">
                <a:ln>
                  <a:noFill/>
                </a:ln>
                <a:solidFill>
                  <a:schemeClr val="bg1"/>
                </a:solidFill>
                <a:effectLst/>
                <a:latin typeface="Arial" pitchFamily="34" charset="0"/>
                <a:cs typeface="Arial" pitchFamily="34" charset="0"/>
              </a:rPr>
              <a:t> </a:t>
            </a:r>
          </a:p>
          <a:p>
            <a:pPr marL="165100" lvl="1" indent="292100" eaLnBrk="0" fontAlgn="base" hangingPunct="0">
              <a:spcBef>
                <a:spcPct val="0"/>
              </a:spcBef>
              <a:spcAft>
                <a:spcPct val="0"/>
              </a:spcAft>
            </a:pPr>
            <a:endParaRPr lang="en-US" sz="2400" dirty="0" smtClean="0">
              <a:solidFill>
                <a:schemeClr val="bg1"/>
              </a:solidFill>
              <a:latin typeface="Arial" pitchFamily="34" charset="0"/>
              <a:cs typeface="Arial" pitchFamily="34" charset="0"/>
            </a:endParaRPr>
          </a:p>
          <a:p>
            <a:pPr marL="165100" lvl="1" indent="292100" eaLnBrk="0" fontAlgn="base" hangingPunct="0">
              <a:spcBef>
                <a:spcPct val="0"/>
              </a:spcBef>
              <a:spcAft>
                <a:spcPct val="0"/>
              </a:spcAft>
            </a:pPr>
            <a:r>
              <a:rPr lang="en-US" sz="2400" dirty="0" smtClean="0">
                <a:solidFill>
                  <a:schemeClr val="bg1"/>
                </a:solidFill>
                <a:latin typeface="Arial" pitchFamily="34" charset="0"/>
                <a:cs typeface="Arial" pitchFamily="34" charset="0"/>
              </a:rPr>
              <a:t>* Here the poet says that Amanda’s mother is inquiring her</a:t>
            </a:r>
          </a:p>
          <a:p>
            <a:pPr lvl="1" eaLnBrk="0" fontAlgn="base" hangingPunct="0">
              <a:spcBef>
                <a:spcPct val="0"/>
              </a:spcBef>
              <a:spcAft>
                <a:spcPct val="0"/>
              </a:spcAft>
            </a:pPr>
            <a:r>
              <a:rPr lang="en-US" sz="2400" dirty="0" smtClean="0">
                <a:solidFill>
                  <a:schemeClr val="bg1"/>
                </a:solidFill>
                <a:latin typeface="Arial" pitchFamily="34" charset="0"/>
                <a:cs typeface="Arial" pitchFamily="34" charset="0"/>
              </a:rPr>
              <a:t>  about whether she has done her homework or not? And    then she asks her whether she has cleaned her room or not.</a:t>
            </a:r>
          </a:p>
          <a:p>
            <a:pPr lvl="1" eaLnBrk="0" fontAlgn="base" hangingPunct="0">
              <a:spcBef>
                <a:spcPct val="0"/>
              </a:spcBef>
              <a:spcAft>
                <a:spcPct val="0"/>
              </a:spcAft>
            </a:pP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TotalTime>
  <Words>563</Words>
  <Application>Microsoft Office PowerPoint</Application>
  <PresentationFormat>On-screen Show (4:3)</PresentationFormat>
  <Paragraphs>195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Raising</cp:lastModifiedBy>
  <cp:revision>100</cp:revision>
  <dcterms:created xsi:type="dcterms:W3CDTF">2020-06-29T13:45:44Z</dcterms:created>
  <dcterms:modified xsi:type="dcterms:W3CDTF">2020-07-03T06:48:27Z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2013-12-27T00:00:00Z</vt:filetime>
  </property>
  <property fmtid="{D5CDD505-2E9C-101B-9397-08002B2CF9AE}" pid="3" name="Creator">
    <vt:lpwstr>Microsoft® Office PowerPoint® 2007</vt:lpwstr>
  </property>
  <property fmtid="{D5CDD505-2E9C-101B-9397-08002B2CF9AE}" pid="4" name="LastSaved">
    <vt:filetime>2020-06-29T00:00:00Z</vt:filetime>
  </property>
</Properties>
</file>